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58" r:id="rId3"/>
    <p:sldId id="260" r:id="rId4"/>
    <p:sldId id="261" r:id="rId5"/>
    <p:sldId id="259" r:id="rId6"/>
    <p:sldId id="256" r:id="rId7"/>
    <p:sldId id="262" r:id="rId8"/>
    <p:sldId id="267" r:id="rId9"/>
    <p:sldId id="263" r:id="rId10"/>
    <p:sldId id="264" r:id="rId11"/>
    <p:sldId id="265" r:id="rId12"/>
    <p:sldId id="268" r:id="rId13"/>
    <p:sldId id="269" r:id="rId14"/>
    <p:sldId id="270" r:id="rId15"/>
    <p:sldId id="271" r:id="rId16"/>
    <p:sldId id="272" r:id="rId17"/>
    <p:sldId id="273" r:id="rId18"/>
    <p:sldId id="274" r:id="rId19"/>
    <p:sldId id="275" r:id="rId20"/>
    <p:sldId id="276" r:id="rId21"/>
    <p:sldId id="277" r:id="rId22"/>
    <p:sldId id="27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627" autoAdjust="0"/>
    <p:restoredTop sz="94317" autoAdjust="0"/>
  </p:normalViewPr>
  <p:slideViewPr>
    <p:cSldViewPr showGuides="1">
      <p:cViewPr varScale="1">
        <p:scale>
          <a:sx n="87" d="100"/>
          <a:sy n="87" d="100"/>
        </p:scale>
        <p:origin x="-90" y="-61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32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62A18B-178D-43A1-8049-5BD19D96A8D0}" type="datetimeFigureOut">
              <a:rPr lang="en-US" smtClean="0"/>
              <a:pPr/>
              <a:t>8/26/2012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4C63C3-5851-41B7-80C5-A6897D866518}" type="slidenum">
              <a:rPr lang="en-US" smtClean="0"/>
              <a:pPr/>
              <a:t>‹#›</a:t>
            </a:fld>
            <a:endParaRPr lang="en-US"/>
          </a:p>
        </p:txBody>
      </p:sp>
    </p:spTree>
    <p:extLst>
      <p:ext uri="{BB962C8B-B14F-4D97-AF65-F5344CB8AC3E}">
        <p14:creationId xmlns:p14="http://schemas.microsoft.com/office/powerpoint/2010/main" xmlns="" val="336216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en.wikipedia.org/wiki/Prostaglandin" TargetMode="External"/><Relationship Id="rId3" Type="http://schemas.openxmlformats.org/officeDocument/2006/relationships/hyperlink" Target="http://en.wikipedia.org/wiki/NSAIDs" TargetMode="External"/><Relationship Id="rId7" Type="http://schemas.openxmlformats.org/officeDocument/2006/relationships/hyperlink" Target="http://en.wikipedia.org/wiki/Isoenzyme"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en.wikipedia.org/wiki/Cyclooxygenase-1" TargetMode="External"/><Relationship Id="rId5" Type="http://schemas.openxmlformats.org/officeDocument/2006/relationships/hyperlink" Target="http://en.wikipedia.org/wiki/Cyclooxygenase" TargetMode="External"/><Relationship Id="rId10" Type="http://schemas.openxmlformats.org/officeDocument/2006/relationships/hyperlink" Target="http://en.wikipedia.org/wiki/Arachidonic_acid" TargetMode="External"/><Relationship Id="rId4" Type="http://schemas.openxmlformats.org/officeDocument/2006/relationships/hyperlink" Target="http://en.wikipedia.org/wiki/Enzyme" TargetMode="External"/><Relationship Id="rId9" Type="http://schemas.openxmlformats.org/officeDocument/2006/relationships/hyperlink" Target="http://en.wikipedia.org/wiki/Thromboxane"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err="1" smtClean="0"/>
              <a:t>Nonsteroidal</a:t>
            </a:r>
            <a:r>
              <a:rPr lang="en-US" b="1" dirty="0" smtClean="0"/>
              <a:t> anti-inflammatory drugs</a:t>
            </a:r>
            <a:r>
              <a:rPr lang="en-US" dirty="0" smtClean="0"/>
              <a:t>, usually abbreviated to </a:t>
            </a:r>
            <a:r>
              <a:rPr lang="en-US" b="1" dirty="0" smtClean="0"/>
              <a:t>NSAIDs</a:t>
            </a:r>
            <a:endParaRPr lang="en-US" dirty="0" smtClean="0"/>
          </a:p>
          <a:p>
            <a:r>
              <a:rPr lang="en-US" dirty="0" smtClean="0"/>
              <a:t>Most </a:t>
            </a:r>
            <a:r>
              <a:rPr lang="en-US" dirty="0" smtClean="0">
                <a:hlinkClick r:id="rId3" action="ppaction://hlinkfile" tooltip="NSAIDs"/>
              </a:rPr>
              <a:t>NSAIDs</a:t>
            </a:r>
            <a:r>
              <a:rPr lang="en-US" dirty="0" smtClean="0"/>
              <a:t> act as nonselective inhibitors of the </a:t>
            </a:r>
            <a:r>
              <a:rPr lang="en-US" dirty="0" smtClean="0">
                <a:hlinkClick r:id="rId4" action="ppaction://hlinkfile" tooltip="Enzyme"/>
              </a:rPr>
              <a:t>enzyme</a:t>
            </a:r>
            <a:r>
              <a:rPr lang="en-US" dirty="0" smtClean="0"/>
              <a:t> </a:t>
            </a:r>
            <a:r>
              <a:rPr lang="en-US" dirty="0" err="1" smtClean="0">
                <a:hlinkClick r:id="rId5" action="ppaction://hlinkfile" tooltip="Cyclooxygenase"/>
              </a:rPr>
              <a:t>cyclooxygenase</a:t>
            </a:r>
            <a:r>
              <a:rPr lang="en-US" dirty="0" smtClean="0"/>
              <a:t> (COX), inhibiting both the </a:t>
            </a:r>
            <a:r>
              <a:rPr lang="en-US" dirty="0" smtClean="0">
                <a:hlinkClick r:id="rId6" action="ppaction://hlinkfile" tooltip="Cyclooxygenase-1"/>
              </a:rPr>
              <a:t>cyclooxygenase-1</a:t>
            </a:r>
            <a:r>
              <a:rPr lang="en-US" dirty="0" smtClean="0"/>
              <a:t> (COX-1) and cyclooxygenase-2 (COX-2) </a:t>
            </a:r>
            <a:r>
              <a:rPr lang="en-US" dirty="0" err="1" smtClean="0">
                <a:hlinkClick r:id="rId7" action="ppaction://hlinkfile" tooltip="Isoenzyme"/>
              </a:rPr>
              <a:t>isoenzymes</a:t>
            </a:r>
            <a:r>
              <a:rPr lang="en-US" dirty="0" smtClean="0"/>
              <a:t>. COX catalyzes the formation of </a:t>
            </a:r>
            <a:r>
              <a:rPr lang="en-US" dirty="0" smtClean="0">
                <a:hlinkClick r:id="rId8" action="ppaction://hlinkfile" tooltip="Prostaglandin"/>
              </a:rPr>
              <a:t>prostaglandins</a:t>
            </a:r>
            <a:r>
              <a:rPr lang="en-US" dirty="0" smtClean="0"/>
              <a:t> and </a:t>
            </a:r>
            <a:r>
              <a:rPr lang="en-US" dirty="0" err="1" smtClean="0">
                <a:hlinkClick r:id="rId9" action="ppaction://hlinkfile" tooltip="Thromboxane"/>
              </a:rPr>
              <a:t>thromboxane</a:t>
            </a:r>
            <a:r>
              <a:rPr lang="en-US" dirty="0" smtClean="0"/>
              <a:t> from </a:t>
            </a:r>
            <a:r>
              <a:rPr lang="en-US" dirty="0" err="1" smtClean="0">
                <a:hlinkClick r:id="rId10" action="ppaction://hlinkfile" tooltip="Arachidonic acid"/>
              </a:rPr>
              <a:t>arachidonic</a:t>
            </a:r>
            <a:r>
              <a:rPr lang="en-US" dirty="0" smtClean="0">
                <a:hlinkClick r:id="rId10" action="ppaction://hlinkfile" tooltip="Arachidonic acid"/>
              </a:rPr>
              <a:t> acid</a:t>
            </a:r>
            <a:endParaRPr lang="en-US" dirty="0"/>
          </a:p>
        </p:txBody>
      </p:sp>
      <p:sp>
        <p:nvSpPr>
          <p:cNvPr id="4" name="Slide Number Placeholder 3"/>
          <p:cNvSpPr>
            <a:spLocks noGrp="1"/>
          </p:cNvSpPr>
          <p:nvPr>
            <p:ph type="sldNum" sz="quarter" idx="10"/>
          </p:nvPr>
        </p:nvSpPr>
        <p:spPr/>
        <p:txBody>
          <a:bodyPr/>
          <a:lstStyle/>
          <a:p>
            <a:fld id="{5B4C63C3-5851-41B7-80C5-A6897D866518}" type="slidenum">
              <a:rPr lang="en-US" smtClean="0"/>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4C63C3-5851-41B7-80C5-A6897D866518}" type="slidenum">
              <a:rPr lang="en-US" smtClean="0"/>
              <a:pPr/>
              <a:t>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Such an effect is referred to as </a:t>
            </a:r>
            <a:r>
              <a:rPr lang="en-US" sz="1200" kern="1200" dirty="0" err="1" smtClean="0">
                <a:solidFill>
                  <a:schemeClr val="tx1"/>
                </a:solidFill>
                <a:latin typeface="+mn-lt"/>
                <a:ea typeface="+mn-ea"/>
                <a:cs typeface="+mn-cs"/>
              </a:rPr>
              <a:t>ephaptic</a:t>
            </a:r>
            <a:r>
              <a:rPr lang="en-US" sz="1200" kern="1200" dirty="0" smtClean="0">
                <a:solidFill>
                  <a:schemeClr val="tx1"/>
                </a:solidFill>
                <a:latin typeface="+mn-lt"/>
                <a:ea typeface="+mn-ea"/>
                <a:cs typeface="+mn-cs"/>
              </a:rPr>
              <a:t> transmission and is known to occur with the central nervous system (Baylor &amp; Nicholls, 1969).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latin typeface="+mn-lt"/>
                <a:ea typeface="+mn-ea"/>
                <a:cs typeface="+mn-cs"/>
              </a:rPr>
              <a:t>Feng</a:t>
            </a:r>
            <a:r>
              <a:rPr lang="en-US" sz="1200" kern="1200" dirty="0" smtClean="0">
                <a:solidFill>
                  <a:schemeClr val="tx1"/>
                </a:solidFill>
                <a:latin typeface="+mn-lt"/>
                <a:ea typeface="+mn-ea"/>
                <a:cs typeface="+mn-cs"/>
              </a:rPr>
              <a:t>, T.P. (1933). Reversible </a:t>
            </a:r>
            <a:r>
              <a:rPr lang="en-US" sz="1200" kern="1200" dirty="0" err="1" smtClean="0">
                <a:solidFill>
                  <a:schemeClr val="tx1"/>
                </a:solidFill>
                <a:latin typeface="+mn-lt"/>
                <a:ea typeface="+mn-ea"/>
                <a:cs typeface="+mn-cs"/>
              </a:rPr>
              <a:t>inexcitability</a:t>
            </a:r>
            <a:r>
              <a:rPr lang="en-US" sz="1200" kern="1200" dirty="0" smtClean="0">
                <a:solidFill>
                  <a:schemeClr val="tx1"/>
                </a:solidFill>
                <a:latin typeface="+mn-lt"/>
                <a:ea typeface="+mn-ea"/>
                <a:cs typeface="+mn-cs"/>
              </a:rPr>
              <a:t> of tactile endings in skin injury. </a:t>
            </a:r>
            <a:r>
              <a:rPr lang="en-US" sz="1200" i="1" kern="1200" dirty="0" smtClean="0">
                <a:solidFill>
                  <a:schemeClr val="tx1"/>
                </a:solidFill>
                <a:latin typeface="+mn-lt"/>
                <a:ea typeface="+mn-ea"/>
                <a:cs typeface="+mn-cs"/>
              </a:rPr>
              <a:t>Journal of Physiology, </a:t>
            </a:r>
            <a:r>
              <a:rPr lang="en-US" sz="1200" kern="1200" dirty="0" smtClean="0">
                <a:solidFill>
                  <a:schemeClr val="tx1"/>
                </a:solidFill>
                <a:latin typeface="+mn-lt"/>
                <a:ea typeface="+mn-ea"/>
                <a:cs typeface="+mn-cs"/>
              </a:rPr>
              <a:t>79(1),103–108.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B4C63C3-5851-41B7-80C5-A6897D866518}" type="slidenum">
              <a:rPr lang="en-US" smtClean="0"/>
              <a:pPr/>
              <a:t>14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Distribution of Internal Strains Around Bony Prominences in Pigs</a:t>
            </a:r>
            <a:endParaRPr lang="en-US" dirty="0"/>
          </a:p>
        </p:txBody>
      </p:sp>
      <p:sp>
        <p:nvSpPr>
          <p:cNvPr id="4" name="Slide Number Placeholder 3"/>
          <p:cNvSpPr>
            <a:spLocks noGrp="1"/>
          </p:cNvSpPr>
          <p:nvPr>
            <p:ph type="sldNum" sz="quarter" idx="10"/>
          </p:nvPr>
        </p:nvSpPr>
        <p:spPr/>
        <p:txBody>
          <a:bodyPr/>
          <a:lstStyle/>
          <a:p>
            <a:fld id="{5B4C63C3-5851-41B7-80C5-A6897D866518}" type="slidenum">
              <a:rPr lang="en-US" smtClean="0"/>
              <a:pPr/>
              <a:t>15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 1 Reproduction of sitting pressure inside the MRI magnet. (a) </a:t>
            </a:r>
            <a:r>
              <a:rPr lang="en-US" i="1" dirty="0" smtClean="0"/>
              <a:t>Top</a:t>
            </a:r>
            <a:r>
              <a:rPr lang="en-US" dirty="0" smtClean="0"/>
              <a:t>: Setup utilized to load the </a:t>
            </a:r>
            <a:r>
              <a:rPr lang="en-US" dirty="0" err="1" smtClean="0"/>
              <a:t>ischial</a:t>
            </a:r>
            <a:r>
              <a:rPr lang="en-US" dirty="0" smtClean="0"/>
              <a:t> </a:t>
            </a:r>
            <a:r>
              <a:rPr lang="en-US" dirty="0" err="1" smtClean="0"/>
              <a:t>tuberosities</a:t>
            </a:r>
            <a:r>
              <a:rPr lang="en-US" dirty="0" smtClean="0"/>
              <a:t> inside the MRI magnet. </a:t>
            </a:r>
            <a:r>
              <a:rPr lang="en-US" i="1" dirty="0" smtClean="0"/>
              <a:t>Bottom left</a:t>
            </a:r>
            <a:r>
              <a:rPr lang="en-US" dirty="0" smtClean="0"/>
              <a:t>: Pressure map of </a:t>
            </a:r>
            <a:r>
              <a:rPr lang="en-US" dirty="0" err="1" smtClean="0"/>
              <a:t>ischial</a:t>
            </a:r>
            <a:r>
              <a:rPr lang="en-US" dirty="0" smtClean="0"/>
              <a:t> </a:t>
            </a:r>
            <a:r>
              <a:rPr lang="en-US" dirty="0" err="1" smtClean="0"/>
              <a:t>tuberosities</a:t>
            </a:r>
            <a:r>
              <a:rPr lang="en-US" dirty="0" smtClean="0"/>
              <a:t> of a volunteer sitting in a regular chair. </a:t>
            </a:r>
            <a:r>
              <a:rPr lang="en-US" i="1" dirty="0" smtClean="0"/>
              <a:t>Bottom right</a:t>
            </a:r>
            <a:r>
              <a:rPr lang="en-US" dirty="0" smtClean="0"/>
              <a:t>: Pressure map of </a:t>
            </a:r>
            <a:r>
              <a:rPr lang="en-US" dirty="0" err="1" smtClean="0"/>
              <a:t>ischial</a:t>
            </a:r>
            <a:r>
              <a:rPr lang="en-US" dirty="0" smtClean="0"/>
              <a:t> </a:t>
            </a:r>
            <a:r>
              <a:rPr lang="en-US" dirty="0" err="1" smtClean="0"/>
              <a:t>tuberosities</a:t>
            </a:r>
            <a:r>
              <a:rPr lang="en-US" dirty="0" smtClean="0"/>
              <a:t> of the same volunteer “sitting” in the MRI setup. </a:t>
            </a:r>
            <a:r>
              <a:rPr lang="en-US" i="1" dirty="0" smtClean="0"/>
              <a:t>Color bar</a:t>
            </a:r>
            <a:r>
              <a:rPr lang="en-US" dirty="0" smtClean="0"/>
              <a:t> denotes pressure magnitude. (b) MRI images of gluteus </a:t>
            </a:r>
            <a:r>
              <a:rPr lang="en-US" dirty="0" err="1" smtClean="0"/>
              <a:t>maximus</a:t>
            </a:r>
            <a:r>
              <a:rPr lang="en-US" dirty="0" smtClean="0"/>
              <a:t> muscles from one volunteer during baseline, stimulation, and post-stimulation periods</a:t>
            </a:r>
            <a:endParaRPr lang="en-US" dirty="0"/>
          </a:p>
        </p:txBody>
      </p:sp>
      <p:sp>
        <p:nvSpPr>
          <p:cNvPr id="4" name="Slide Number Placeholder 3"/>
          <p:cNvSpPr>
            <a:spLocks noGrp="1"/>
          </p:cNvSpPr>
          <p:nvPr>
            <p:ph type="sldNum" sz="quarter" idx="10"/>
          </p:nvPr>
        </p:nvSpPr>
        <p:spPr/>
        <p:txBody>
          <a:bodyPr/>
          <a:lstStyle/>
          <a:p>
            <a:fld id="{5B4C63C3-5851-41B7-80C5-A6897D866518}" type="slidenum">
              <a:rPr lang="en-US" smtClean="0"/>
              <a:pPr/>
              <a:t>19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Figure 2 Pressure measurements during alternating continuous and bilateral continuous IES protocols in one volunteer</a:t>
            </a:r>
            <a:r>
              <a:rPr lang="en-US" i="1" dirty="0" smtClean="0"/>
              <a:t>.</a:t>
            </a:r>
            <a:r>
              <a:rPr lang="en-US" dirty="0" smtClean="0"/>
              <a:t> Baseline pressure map obtained by averaging the sensor values over a 5 s period prior to IES delivery (a). Average pressure maps during </a:t>
            </a:r>
            <a:r>
              <a:rPr lang="en-US" i="1" dirty="0" smtClean="0"/>
              <a:t>alternating continuous</a:t>
            </a:r>
            <a:r>
              <a:rPr lang="en-US" dirty="0" smtClean="0"/>
              <a:t> IES that produced a contraction in the </a:t>
            </a:r>
            <a:r>
              <a:rPr lang="en-US" i="1" dirty="0" smtClean="0"/>
              <a:t>right</a:t>
            </a:r>
            <a:r>
              <a:rPr lang="en-US" dirty="0" smtClean="0"/>
              <a:t> (b) and </a:t>
            </a:r>
            <a:r>
              <a:rPr lang="en-US" i="1" dirty="0" smtClean="0"/>
              <a:t>left</a:t>
            </a:r>
            <a:r>
              <a:rPr lang="en-US" dirty="0" smtClean="0"/>
              <a:t> (c) gluteus. Distribution of sensors that experienced a significant change in pressure (reduction or increase) during contraction of the </a:t>
            </a:r>
            <a:r>
              <a:rPr lang="en-US" i="1" dirty="0" smtClean="0"/>
              <a:t>right</a:t>
            </a:r>
            <a:r>
              <a:rPr lang="en-US" dirty="0" smtClean="0"/>
              <a:t> (d) and </a:t>
            </a:r>
            <a:r>
              <a:rPr lang="en-US" i="1" dirty="0" smtClean="0"/>
              <a:t>left</a:t>
            </a:r>
            <a:r>
              <a:rPr lang="en-US" dirty="0" smtClean="0"/>
              <a:t> (e) gluteus. Baseline pressure map obtained by averaging the sensor values over a 5 s period prior to IES delivery (f). Average pressure map during </a:t>
            </a:r>
            <a:r>
              <a:rPr lang="en-US" i="1" dirty="0" smtClean="0"/>
              <a:t>bilateral continuous</a:t>
            </a:r>
            <a:r>
              <a:rPr lang="en-US" dirty="0" smtClean="0"/>
              <a:t> IES producing contraction of both </a:t>
            </a:r>
            <a:r>
              <a:rPr lang="en-US" i="1" dirty="0" smtClean="0"/>
              <a:t>left and right</a:t>
            </a:r>
            <a:r>
              <a:rPr lang="en-US" dirty="0" smtClean="0"/>
              <a:t> gluteus simultaneously (g). Distribution of sensors that measured a significant change in pressure during contraction (h) </a:t>
            </a:r>
          </a:p>
          <a:p>
            <a:endParaRPr lang="en-US" dirty="0"/>
          </a:p>
        </p:txBody>
      </p:sp>
      <p:sp>
        <p:nvSpPr>
          <p:cNvPr id="4" name="Slide Number Placeholder 3"/>
          <p:cNvSpPr>
            <a:spLocks noGrp="1"/>
          </p:cNvSpPr>
          <p:nvPr>
            <p:ph type="sldNum" sz="quarter" idx="10"/>
          </p:nvPr>
        </p:nvSpPr>
        <p:spPr/>
        <p:txBody>
          <a:bodyPr/>
          <a:lstStyle/>
          <a:p>
            <a:fld id="{5B4C63C3-5851-41B7-80C5-A6897D866518}" type="slidenum">
              <a:rPr lang="en-US" smtClean="0"/>
              <a:pPr/>
              <a:t>20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4C63C3-5851-41B7-80C5-A6897D866518}" type="slidenum">
              <a:rPr lang="en-US" smtClean="0"/>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FDF30A-DC0D-4C2B-8949-32EBBB494377}" type="datetime1">
              <a:rPr lang="en-US" smtClean="0"/>
              <a:pPr/>
              <a:t>8/26/2012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D466F-E5D9-4B95-ADE5-B1E04EE10A8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24D94E-F73E-4C68-BA3A-8AD08443E6D1}" type="datetime1">
              <a:rPr lang="en-US" smtClean="0"/>
              <a:pPr/>
              <a:t>8/26/2012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D466F-E5D9-4B95-ADE5-B1E04EE10A8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A63028-5D42-4868-ABAD-2EEAD9B8AC27}" type="datetime1">
              <a:rPr lang="en-US" smtClean="0"/>
              <a:pPr/>
              <a:t>8/26/2012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D466F-E5D9-4B95-ADE5-B1E04EE10A8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125DD1-E46C-4A5B-8F2B-96EF870D5F70}" type="datetime1">
              <a:rPr lang="en-US" smtClean="0"/>
              <a:pPr/>
              <a:t>8/26/2012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D466F-E5D9-4B95-ADE5-B1E04EE10A8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9B8B67-D667-404D-B956-543DA35D37B5}" type="datetime1">
              <a:rPr lang="en-US" smtClean="0"/>
              <a:pPr/>
              <a:t>8/26/2012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D466F-E5D9-4B95-ADE5-B1E04EE10A8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57A69E-82EC-4909-8792-0A415D9E44F4}" type="datetime1">
              <a:rPr lang="en-US" smtClean="0"/>
              <a:pPr/>
              <a:t>8/26/2012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6D466F-E5D9-4B95-ADE5-B1E04EE10A8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6F16C4-4C2C-4BE2-97C4-BE368AED417D}" type="datetime1">
              <a:rPr lang="en-US" smtClean="0"/>
              <a:pPr/>
              <a:t>8/26/2012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6D466F-E5D9-4B95-ADE5-B1E04EE10A8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F59977-2D3F-4362-9637-548C16D139DA}" type="datetime1">
              <a:rPr lang="en-US" smtClean="0"/>
              <a:pPr/>
              <a:t>8/26/2012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6D466F-E5D9-4B95-ADE5-B1E04EE10A8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B6CBE1-0C93-4F52-B181-087C31BBD486}" type="datetime1">
              <a:rPr lang="en-US" smtClean="0"/>
              <a:pPr/>
              <a:t>8/26/2012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6D466F-E5D9-4B95-ADE5-B1E04EE10A8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1885CE-B25D-428B-B196-FDAD225712D1}" type="datetime1">
              <a:rPr lang="en-US" smtClean="0"/>
              <a:pPr/>
              <a:t>8/26/2012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6D466F-E5D9-4B95-ADE5-B1E04EE10A8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872484-A022-4870-A391-BBD77B24AF49}" type="datetime1">
              <a:rPr lang="en-US" smtClean="0"/>
              <a:pPr/>
              <a:t>8/26/2012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6D466F-E5D9-4B95-ADE5-B1E04EE10A8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8AF42D-597C-41FC-ABFB-448A5BF05ED1}" type="datetime1">
              <a:rPr lang="en-US" smtClean="0"/>
              <a:pPr/>
              <a:t>8/26/2012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6D466F-E5D9-4B95-ADE5-B1E04EE10A8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Layout" Target="../slideLayouts/slideLayout2.xml"/><Relationship Id="rId1" Type="http://schemas.openxmlformats.org/officeDocument/2006/relationships/video" Target="file:///C:\Documents%20and%20Settings\Cooper\My%20Documents\My%20Videos\RVC%20Recordings\RVCap%5b12%5d.wmv" TargetMode="External"/><Relationship Id="rId5" Type="http://schemas.openxmlformats.org/officeDocument/2006/relationships/image" Target="../media/image6.gif"/><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file:///C:\Temp\skin.avi" TargetMode="Externa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219200"/>
            <a:ext cx="7620000" cy="3200400"/>
          </a:xfrm>
        </p:spPr>
        <p:txBody>
          <a:bodyPr>
            <a:normAutofit fontScale="90000"/>
          </a:bodyPr>
          <a:lstStyle/>
          <a:p>
            <a:r>
              <a:rPr lang="en-US" dirty="0" smtClean="0"/>
              <a:t>Presentation on recent journal </a:t>
            </a:r>
            <a:r>
              <a:rPr lang="en-US" dirty="0" smtClean="0"/>
              <a:t>articles and </a:t>
            </a:r>
            <a:r>
              <a:rPr lang="en-US" dirty="0" smtClean="0"/>
              <a:t>related </a:t>
            </a:r>
            <a:r>
              <a:rPr lang="en-US" dirty="0" smtClean="0"/>
              <a:t>topics</a:t>
            </a:r>
            <a:br>
              <a:rPr lang="en-US" dirty="0" smtClean="0"/>
            </a:br>
            <a:r>
              <a:rPr lang="en-US" dirty="0" smtClean="0"/>
              <a:t> </a:t>
            </a:r>
            <a:r>
              <a:rPr lang="en-US" dirty="0" smtClean="0"/>
              <a:t>on the effects of deep tissue injury (muscle) and healing </a:t>
            </a:r>
            <a:r>
              <a:rPr lang="en-US" dirty="0" smtClean="0"/>
              <a:t>processes.</a:t>
            </a:r>
            <a:endParaRPr lang="en-US" dirty="0"/>
          </a:p>
        </p:txBody>
      </p:sp>
      <p:sp>
        <p:nvSpPr>
          <p:cNvPr id="4" name="TextBox 3"/>
          <p:cNvSpPr txBox="1"/>
          <p:nvPr/>
        </p:nvSpPr>
        <p:spPr>
          <a:xfrm>
            <a:off x="1464674" y="4800600"/>
            <a:ext cx="3107326" cy="1477328"/>
          </a:xfrm>
          <a:prstGeom prst="rect">
            <a:avLst/>
          </a:prstGeom>
          <a:noFill/>
        </p:spPr>
        <p:txBody>
          <a:bodyPr wrap="none" rtlCol="0">
            <a:spAutoFit/>
          </a:bodyPr>
          <a:lstStyle/>
          <a:p>
            <a:r>
              <a:rPr lang="en-US" dirty="0" smtClean="0"/>
              <a:t>Presented by:</a:t>
            </a:r>
          </a:p>
          <a:p>
            <a:r>
              <a:rPr lang="en-US" dirty="0" smtClean="0"/>
              <a:t>Robin L. Cooper</a:t>
            </a:r>
          </a:p>
          <a:p>
            <a:r>
              <a:rPr lang="en-US" dirty="0" smtClean="0"/>
              <a:t>Department of Biology</a:t>
            </a:r>
          </a:p>
          <a:p>
            <a:r>
              <a:rPr lang="en-US" dirty="0" smtClean="0"/>
              <a:t>University of Kentucky</a:t>
            </a:r>
          </a:p>
          <a:p>
            <a:r>
              <a:rPr lang="en-US" dirty="0" smtClean="0"/>
              <a:t>Lexington, KY 40506-0225, USA</a:t>
            </a:r>
            <a:endParaRPr lang="en-US" dirty="0"/>
          </a:p>
        </p:txBody>
      </p:sp>
      <p:sp>
        <p:nvSpPr>
          <p:cNvPr id="5" name="Slide Number Placeholder 4"/>
          <p:cNvSpPr>
            <a:spLocks noGrp="1"/>
          </p:cNvSpPr>
          <p:nvPr>
            <p:ph type="sldNum" sz="quarter" idx="12"/>
          </p:nvPr>
        </p:nvSpPr>
        <p:spPr/>
        <p:txBody>
          <a:bodyPr/>
          <a:lstStyle/>
          <a:p>
            <a:fld id="{FD6D466F-E5D9-4B95-ADE5-B1E04EE10A85}" type="slidenum">
              <a:rPr lang="en-US" smtClean="0"/>
              <a:pPr/>
              <a:t>1</a:t>
            </a:fld>
            <a:endParaRPr lang="en-US"/>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 points:</a:t>
            </a:r>
            <a:endParaRPr lang="en-US" dirty="0"/>
          </a:p>
        </p:txBody>
      </p:sp>
      <p:sp>
        <p:nvSpPr>
          <p:cNvPr id="4" name="TextBox 3"/>
          <p:cNvSpPr txBox="1"/>
          <p:nvPr/>
        </p:nvSpPr>
        <p:spPr>
          <a:xfrm>
            <a:off x="533400" y="2057400"/>
            <a:ext cx="8229600" cy="923330"/>
          </a:xfrm>
          <a:prstGeom prst="rect">
            <a:avLst/>
          </a:prstGeom>
          <a:noFill/>
        </p:spPr>
        <p:txBody>
          <a:bodyPr wrap="square" rtlCol="0">
            <a:spAutoFit/>
          </a:bodyPr>
          <a:lstStyle/>
          <a:p>
            <a:r>
              <a:rPr lang="en-US" dirty="0" smtClean="0"/>
              <a:t>The </a:t>
            </a:r>
            <a:r>
              <a:rPr lang="en-US" dirty="0"/>
              <a:t>total difference </a:t>
            </a:r>
            <a:r>
              <a:rPr lang="en-US" dirty="0" smtClean="0"/>
              <a:t>noted between </a:t>
            </a:r>
            <a:r>
              <a:rPr lang="en-US" dirty="0"/>
              <a:t>the two groups accumulated showed</a:t>
            </a:r>
          </a:p>
          <a:p>
            <a:r>
              <a:rPr lang="en-US" dirty="0"/>
              <a:t>a significant decrease in wound severity (</a:t>
            </a:r>
            <a:r>
              <a:rPr lang="en-US" dirty="0" smtClean="0"/>
              <a:t>2·52 </a:t>
            </a:r>
            <a:r>
              <a:rPr lang="en-US" dirty="0"/>
              <a:t>on the 3–18 point severity scale) between </a:t>
            </a:r>
            <a:r>
              <a:rPr lang="en-US" dirty="0" smtClean="0"/>
              <a:t>the NLFU </a:t>
            </a:r>
            <a:r>
              <a:rPr lang="en-US" dirty="0"/>
              <a:t>and control group for the </a:t>
            </a:r>
            <a:r>
              <a:rPr lang="en-US" dirty="0" smtClean="0"/>
              <a:t>discharge </a:t>
            </a:r>
            <a:r>
              <a:rPr lang="fr-FR" dirty="0" err="1" smtClean="0"/>
              <a:t>assessment</a:t>
            </a:r>
            <a:r>
              <a:rPr lang="fr-FR" dirty="0" smtClean="0"/>
              <a:t> . </a:t>
            </a:r>
            <a:endParaRPr lang="en-US" dirty="0"/>
          </a:p>
        </p:txBody>
      </p:sp>
      <p:sp>
        <p:nvSpPr>
          <p:cNvPr id="5" name="TextBox 4"/>
          <p:cNvSpPr txBox="1"/>
          <p:nvPr/>
        </p:nvSpPr>
        <p:spPr>
          <a:xfrm>
            <a:off x="495300" y="3581400"/>
            <a:ext cx="8153400" cy="923330"/>
          </a:xfrm>
          <a:prstGeom prst="rect">
            <a:avLst/>
          </a:prstGeom>
          <a:noFill/>
        </p:spPr>
        <p:txBody>
          <a:bodyPr wrap="square" rtlCol="0">
            <a:spAutoFit/>
          </a:bodyPr>
          <a:lstStyle/>
          <a:p>
            <a:r>
              <a:rPr lang="en-US" dirty="0"/>
              <a:t>The findings of </a:t>
            </a:r>
            <a:r>
              <a:rPr lang="en-US" dirty="0" smtClean="0"/>
              <a:t>this study </a:t>
            </a:r>
            <a:r>
              <a:rPr lang="en-US" dirty="0"/>
              <a:t>suggest </a:t>
            </a:r>
            <a:r>
              <a:rPr lang="en-US" dirty="0" smtClean="0"/>
              <a:t>that NLFU may </a:t>
            </a:r>
            <a:r>
              <a:rPr lang="en-US" dirty="0"/>
              <a:t>have a </a:t>
            </a:r>
            <a:r>
              <a:rPr lang="en-US" dirty="0" smtClean="0"/>
              <a:t>beneficial effect </a:t>
            </a:r>
            <a:r>
              <a:rPr lang="en-US" dirty="0"/>
              <a:t>on the progression of SDTI. This is </a:t>
            </a:r>
            <a:r>
              <a:rPr lang="en-US" dirty="0" smtClean="0"/>
              <a:t>an initial </a:t>
            </a:r>
            <a:r>
              <a:rPr lang="en-US" dirty="0"/>
              <a:t>attempt to validate the use of NLFU </a:t>
            </a:r>
            <a:r>
              <a:rPr lang="en-US" dirty="0" smtClean="0"/>
              <a:t>as an </a:t>
            </a:r>
            <a:r>
              <a:rPr lang="en-US" dirty="0"/>
              <a:t>affective treatment for SDTI.</a:t>
            </a:r>
          </a:p>
        </p:txBody>
      </p:sp>
      <p:sp>
        <p:nvSpPr>
          <p:cNvPr id="3" name="Slide Number Placeholder 2"/>
          <p:cNvSpPr>
            <a:spLocks noGrp="1"/>
          </p:cNvSpPr>
          <p:nvPr>
            <p:ph type="sldNum" sz="quarter" idx="12"/>
          </p:nvPr>
        </p:nvSpPr>
        <p:spPr/>
        <p:txBody>
          <a:bodyPr/>
          <a:lstStyle/>
          <a:p>
            <a:fld id="{FD6D466F-E5D9-4B95-ADE5-B1E04EE10A85}" type="slidenum">
              <a:rPr lang="en-US" smtClean="0"/>
              <a:pPr/>
              <a:t>10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Mechanisms ?</a:t>
            </a:r>
            <a:endParaRPr lang="en-US" dirty="0"/>
          </a:p>
        </p:txBody>
      </p:sp>
      <p:sp>
        <p:nvSpPr>
          <p:cNvPr id="3" name="Content Placeholder 2"/>
          <p:cNvSpPr>
            <a:spLocks noGrp="1"/>
          </p:cNvSpPr>
          <p:nvPr>
            <p:ph idx="1"/>
          </p:nvPr>
        </p:nvSpPr>
        <p:spPr>
          <a:xfrm>
            <a:off x="457200" y="1143000"/>
            <a:ext cx="8229600" cy="3886201"/>
          </a:xfrm>
        </p:spPr>
        <p:txBody>
          <a:bodyPr>
            <a:normAutofit fontScale="62500" lnSpcReduction="20000"/>
          </a:bodyPr>
          <a:lstStyle/>
          <a:p>
            <a:pPr marL="0" indent="0">
              <a:buNone/>
            </a:pPr>
            <a:r>
              <a:rPr lang="en-US" dirty="0"/>
              <a:t>Low-frequency ultrasound has been shown </a:t>
            </a:r>
            <a:r>
              <a:rPr lang="en-US" dirty="0" smtClean="0"/>
              <a:t>to </a:t>
            </a:r>
            <a:r>
              <a:rPr lang="en-US" dirty="0" err="1" smtClean="0"/>
              <a:t>upregulate</a:t>
            </a:r>
            <a:r>
              <a:rPr lang="en-US" dirty="0" smtClean="0"/>
              <a:t> </a:t>
            </a:r>
            <a:r>
              <a:rPr lang="en-US" dirty="0"/>
              <a:t>endothelial nitric oxide </a:t>
            </a:r>
            <a:r>
              <a:rPr lang="en-US" dirty="0" err="1" smtClean="0"/>
              <a:t>synthase</a:t>
            </a:r>
            <a:r>
              <a:rPr lang="en-US" dirty="0" smtClean="0"/>
              <a:t> (NOS</a:t>
            </a:r>
            <a:r>
              <a:rPr lang="en-US" dirty="0"/>
              <a:t>) secondary to the shear stress induced </a:t>
            </a:r>
            <a:r>
              <a:rPr lang="en-US" dirty="0" smtClean="0"/>
              <a:t>by </a:t>
            </a:r>
            <a:r>
              <a:rPr lang="en-US" dirty="0" err="1" smtClean="0"/>
              <a:t>cavitation</a:t>
            </a:r>
            <a:r>
              <a:rPr lang="en-US" dirty="0" smtClean="0"/>
              <a:t> </a:t>
            </a:r>
            <a:r>
              <a:rPr lang="en-US" dirty="0"/>
              <a:t>and </a:t>
            </a:r>
            <a:r>
              <a:rPr lang="en-US" dirty="0" err="1" smtClean="0"/>
              <a:t>microstreaming</a:t>
            </a:r>
            <a:r>
              <a:rPr lang="en-US" dirty="0" smtClean="0"/>
              <a:t>  (</a:t>
            </a:r>
            <a:r>
              <a:rPr lang="en-US" dirty="0" err="1" smtClean="0"/>
              <a:t>Suchkova</a:t>
            </a:r>
            <a:r>
              <a:rPr lang="en-US" dirty="0" smtClean="0"/>
              <a:t> et al., 2002)</a:t>
            </a:r>
          </a:p>
          <a:p>
            <a:pPr>
              <a:buNone/>
            </a:pPr>
            <a:endParaRPr lang="en-US" dirty="0" smtClean="0"/>
          </a:p>
          <a:p>
            <a:pPr marL="0" indent="0">
              <a:buNone/>
            </a:pPr>
            <a:r>
              <a:rPr lang="en-US" u="sng" dirty="0"/>
              <a:t>The </a:t>
            </a:r>
            <a:r>
              <a:rPr lang="en-US" u="sng" dirty="0" err="1"/>
              <a:t>upregulation</a:t>
            </a:r>
            <a:r>
              <a:rPr lang="en-US" u="sng" dirty="0"/>
              <a:t> of endothelial </a:t>
            </a:r>
            <a:r>
              <a:rPr lang="en-US" u="sng" dirty="0" smtClean="0"/>
              <a:t>NOS :</a:t>
            </a:r>
          </a:p>
          <a:p>
            <a:pPr marL="0" indent="0"/>
            <a:r>
              <a:rPr lang="en-US" dirty="0" smtClean="0"/>
              <a:t> Improving </a:t>
            </a:r>
            <a:r>
              <a:rPr lang="en-US" dirty="0"/>
              <a:t>blood </a:t>
            </a:r>
            <a:r>
              <a:rPr lang="en-US" dirty="0" smtClean="0"/>
              <a:t>flow </a:t>
            </a:r>
          </a:p>
          <a:p>
            <a:pPr marL="0" indent="0"/>
            <a:r>
              <a:rPr lang="en-US" dirty="0" smtClean="0"/>
              <a:t> Decreased muscular reperfusion edema</a:t>
            </a:r>
          </a:p>
          <a:p>
            <a:pPr marL="0" indent="0"/>
            <a:r>
              <a:rPr lang="en-US" dirty="0" smtClean="0"/>
              <a:t> Blunted </a:t>
            </a:r>
            <a:r>
              <a:rPr lang="en-US" dirty="0"/>
              <a:t>inflammatory </a:t>
            </a:r>
            <a:r>
              <a:rPr lang="en-US" dirty="0" smtClean="0"/>
              <a:t>response by </a:t>
            </a:r>
            <a:r>
              <a:rPr lang="en-US" dirty="0"/>
              <a:t>decreasing leukocyte </a:t>
            </a:r>
            <a:r>
              <a:rPr lang="en-US" dirty="0" err="1" smtClean="0"/>
              <a:t>extravasation</a:t>
            </a:r>
            <a:endParaRPr lang="en-US" dirty="0" smtClean="0"/>
          </a:p>
          <a:p>
            <a:pPr marL="0" indent="0"/>
            <a:r>
              <a:rPr lang="en-US" dirty="0" smtClean="0"/>
              <a:t> Free </a:t>
            </a:r>
            <a:r>
              <a:rPr lang="en-US" dirty="0"/>
              <a:t>radical-induced leukocyte </a:t>
            </a:r>
            <a:r>
              <a:rPr lang="en-US" dirty="0" err="1" smtClean="0"/>
              <a:t>chemotaxis</a:t>
            </a:r>
            <a:endParaRPr lang="en-US" dirty="0" smtClean="0"/>
          </a:p>
          <a:p>
            <a:pPr marL="0" indent="0"/>
            <a:r>
              <a:rPr lang="en-US" dirty="0" smtClean="0"/>
              <a:t> Decreased </a:t>
            </a:r>
            <a:r>
              <a:rPr lang="en-US" dirty="0"/>
              <a:t>nitrogen- and </a:t>
            </a:r>
            <a:r>
              <a:rPr lang="en-US" dirty="0" smtClean="0"/>
              <a:t>oxygen derived free </a:t>
            </a:r>
            <a:r>
              <a:rPr lang="en-US" dirty="0"/>
              <a:t>radical </a:t>
            </a:r>
            <a:r>
              <a:rPr lang="en-US" dirty="0" smtClean="0"/>
              <a:t>formation</a:t>
            </a:r>
          </a:p>
          <a:p>
            <a:pPr marL="0" indent="0"/>
            <a:r>
              <a:rPr lang="en-US" dirty="0" smtClean="0"/>
              <a:t> </a:t>
            </a:r>
            <a:r>
              <a:rPr lang="en-US" dirty="0" err="1" smtClean="0"/>
              <a:t>Upregulation</a:t>
            </a:r>
            <a:r>
              <a:rPr lang="en-US" dirty="0" smtClean="0"/>
              <a:t> </a:t>
            </a:r>
            <a:r>
              <a:rPr lang="en-US" dirty="0"/>
              <a:t>of </a:t>
            </a:r>
            <a:r>
              <a:rPr lang="en-US" dirty="0" smtClean="0"/>
              <a:t>vascular endothelial </a:t>
            </a:r>
            <a:r>
              <a:rPr lang="en-US" dirty="0"/>
              <a:t>growth factor </a:t>
            </a:r>
            <a:endParaRPr lang="en-US" dirty="0" smtClean="0"/>
          </a:p>
          <a:p>
            <a:pPr marL="0" indent="0"/>
            <a:r>
              <a:rPr lang="en-US" dirty="0"/>
              <a:t> </a:t>
            </a:r>
            <a:r>
              <a:rPr lang="en-US" dirty="0" smtClean="0"/>
              <a:t>Decrease </a:t>
            </a:r>
            <a:r>
              <a:rPr lang="en-US" dirty="0"/>
              <a:t>in the release of TNF-alpha and </a:t>
            </a:r>
            <a:r>
              <a:rPr lang="en-US" dirty="0" smtClean="0"/>
              <a:t>interleukin 1 (decrease cytokines)</a:t>
            </a:r>
          </a:p>
          <a:p>
            <a:pPr>
              <a:buNone/>
            </a:pPr>
            <a:endParaRPr lang="en-US" dirty="0" smtClean="0"/>
          </a:p>
        </p:txBody>
      </p:sp>
      <p:sp>
        <p:nvSpPr>
          <p:cNvPr id="4" name="TextBox 3"/>
          <p:cNvSpPr txBox="1"/>
          <p:nvPr/>
        </p:nvSpPr>
        <p:spPr>
          <a:xfrm>
            <a:off x="228600" y="5257800"/>
            <a:ext cx="8763000" cy="1384995"/>
          </a:xfrm>
          <a:prstGeom prst="rect">
            <a:avLst/>
          </a:prstGeom>
          <a:noFill/>
        </p:spPr>
        <p:txBody>
          <a:bodyPr wrap="square" rtlCol="0">
            <a:spAutoFit/>
          </a:bodyPr>
          <a:lstStyle/>
          <a:p>
            <a:pPr marL="228600" indent="-228600"/>
            <a:r>
              <a:rPr lang="en-US" sz="1400" dirty="0" err="1"/>
              <a:t>Suchkova</a:t>
            </a:r>
            <a:r>
              <a:rPr lang="en-US" sz="1400" dirty="0"/>
              <a:t> VN, </a:t>
            </a:r>
            <a:r>
              <a:rPr lang="en-US" sz="1400" dirty="0" err="1"/>
              <a:t>Baggs</a:t>
            </a:r>
            <a:r>
              <a:rPr lang="en-US" sz="1400" dirty="0"/>
              <a:t> RB, </a:t>
            </a:r>
            <a:r>
              <a:rPr lang="en-US" sz="1400" dirty="0" err="1"/>
              <a:t>Sahni</a:t>
            </a:r>
            <a:r>
              <a:rPr lang="en-US" sz="1400" dirty="0"/>
              <a:t> SK, </a:t>
            </a:r>
            <a:r>
              <a:rPr lang="en-US" sz="1400" dirty="0" smtClean="0"/>
              <a:t>Francis CW</a:t>
            </a:r>
            <a:r>
              <a:rPr lang="en-US" sz="1400" dirty="0"/>
              <a:t>. Ultrasound improves tissue perfusion in</a:t>
            </a:r>
          </a:p>
          <a:p>
            <a:pPr marL="228600" indent="-228600"/>
            <a:r>
              <a:rPr lang="en-US" sz="1400" dirty="0" smtClean="0"/>
              <a:t> 	ischemic </a:t>
            </a:r>
            <a:r>
              <a:rPr lang="en-US" sz="1400" dirty="0"/>
              <a:t>tissue through a nitric oxide </a:t>
            </a:r>
            <a:r>
              <a:rPr lang="en-US" sz="1400" dirty="0" smtClean="0"/>
              <a:t>dependent mechanism</a:t>
            </a:r>
            <a:r>
              <a:rPr lang="en-US" sz="1400" dirty="0"/>
              <a:t>. </a:t>
            </a:r>
            <a:r>
              <a:rPr lang="en-US" sz="1400" dirty="0" err="1"/>
              <a:t>Thromb</a:t>
            </a:r>
            <a:r>
              <a:rPr lang="en-US" sz="1400" dirty="0"/>
              <a:t> </a:t>
            </a:r>
            <a:r>
              <a:rPr lang="en-US" sz="1400" dirty="0" err="1"/>
              <a:t>Haemost</a:t>
            </a:r>
            <a:r>
              <a:rPr lang="en-US" sz="1400" dirty="0"/>
              <a:t> 2002;88:865–870</a:t>
            </a:r>
            <a:r>
              <a:rPr lang="en-US" sz="1400" dirty="0" smtClean="0"/>
              <a:t>.</a:t>
            </a:r>
          </a:p>
          <a:p>
            <a:pPr marL="228600" indent="-228600"/>
            <a:r>
              <a:rPr lang="en-US" sz="1400" dirty="0" err="1" smtClean="0"/>
              <a:t>Huk</a:t>
            </a:r>
            <a:r>
              <a:rPr lang="en-US" sz="1400" dirty="0" smtClean="0"/>
              <a:t> </a:t>
            </a:r>
            <a:r>
              <a:rPr lang="en-US" sz="1400" dirty="0"/>
              <a:t>I, </a:t>
            </a:r>
            <a:r>
              <a:rPr lang="en-US" sz="1400" dirty="0" smtClean="0"/>
              <a:t>et al.  </a:t>
            </a:r>
            <a:r>
              <a:rPr lang="en-US" sz="1400" dirty="0"/>
              <a:t>L-</a:t>
            </a:r>
            <a:r>
              <a:rPr lang="en-US" sz="1400" dirty="0" err="1"/>
              <a:t>arginine</a:t>
            </a:r>
            <a:r>
              <a:rPr lang="en-US" sz="1400" dirty="0"/>
              <a:t> treatment alters the kinetics </a:t>
            </a:r>
            <a:r>
              <a:rPr lang="en-US" sz="1400" dirty="0" smtClean="0"/>
              <a:t>of nitric </a:t>
            </a:r>
            <a:r>
              <a:rPr lang="en-US" sz="1400" dirty="0"/>
              <a:t>oxide and superoxide release and reduces</a:t>
            </a:r>
          </a:p>
          <a:p>
            <a:pPr marL="228600" indent="-228600"/>
            <a:r>
              <a:rPr lang="en-US" sz="1400" dirty="0" smtClean="0"/>
              <a:t>	ischemia/reperfusion </a:t>
            </a:r>
            <a:r>
              <a:rPr lang="en-US" sz="1400" dirty="0"/>
              <a:t>injury in skeletal </a:t>
            </a:r>
            <a:r>
              <a:rPr lang="en-US" sz="1400" dirty="0" smtClean="0"/>
              <a:t>muscle. Circulation 1997;96:667–675.</a:t>
            </a:r>
          </a:p>
          <a:p>
            <a:pPr marL="228600" indent="-228600"/>
            <a:r>
              <a:rPr lang="en-US" sz="1400" dirty="0" smtClean="0"/>
              <a:t>Ozaki  et al. </a:t>
            </a:r>
            <a:r>
              <a:rPr lang="en-US" sz="1400" dirty="0" err="1" smtClean="0"/>
              <a:t>Overexpression</a:t>
            </a:r>
            <a:r>
              <a:rPr lang="en-US" sz="1400" dirty="0" smtClean="0"/>
              <a:t> </a:t>
            </a:r>
            <a:r>
              <a:rPr lang="en-US" sz="1400" dirty="0"/>
              <a:t>of endothelial nitric oxide </a:t>
            </a:r>
            <a:r>
              <a:rPr lang="en-US" sz="1400" dirty="0" err="1" smtClean="0"/>
              <a:t>synthase</a:t>
            </a:r>
            <a:r>
              <a:rPr lang="en-US" sz="1400" dirty="0" smtClean="0"/>
              <a:t> in </a:t>
            </a:r>
            <a:r>
              <a:rPr lang="en-US" sz="1400" dirty="0"/>
              <a:t>endothelial cells is protective </a:t>
            </a:r>
            <a:r>
              <a:rPr lang="en-US" sz="1400" dirty="0" smtClean="0"/>
              <a:t>against ischemia-reperfusion </a:t>
            </a:r>
            <a:r>
              <a:rPr lang="en-US" sz="1400" dirty="0"/>
              <a:t>injury in </a:t>
            </a:r>
            <a:r>
              <a:rPr lang="en-US" sz="1400" dirty="0" smtClean="0"/>
              <a:t>mouse skeletal muscle</a:t>
            </a:r>
            <a:r>
              <a:rPr lang="en-US" sz="1400" dirty="0"/>
              <a:t>. Am J </a:t>
            </a:r>
            <a:r>
              <a:rPr lang="en-US" sz="1400" dirty="0" err="1"/>
              <a:t>Pathol</a:t>
            </a:r>
            <a:r>
              <a:rPr lang="en-US" sz="1400" dirty="0"/>
              <a:t> 2002;160:1335–1344.</a:t>
            </a:r>
          </a:p>
        </p:txBody>
      </p:sp>
      <p:sp>
        <p:nvSpPr>
          <p:cNvPr id="5" name="Slide Number Placeholder 4"/>
          <p:cNvSpPr>
            <a:spLocks noGrp="1"/>
          </p:cNvSpPr>
          <p:nvPr>
            <p:ph type="sldNum" sz="quarter" idx="12"/>
          </p:nvPr>
        </p:nvSpPr>
        <p:spPr/>
        <p:txBody>
          <a:bodyPr/>
          <a:lstStyle/>
          <a:p>
            <a:fld id="{FD6D466F-E5D9-4B95-ADE5-B1E04EE10A85}"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next ?</a:t>
            </a:r>
            <a:endParaRPr lang="en-US" dirty="0"/>
          </a:p>
        </p:txBody>
      </p:sp>
      <p:sp>
        <p:nvSpPr>
          <p:cNvPr id="3" name="Content Placeholder 2"/>
          <p:cNvSpPr>
            <a:spLocks noGrp="1"/>
          </p:cNvSpPr>
          <p:nvPr>
            <p:ph idx="1"/>
          </p:nvPr>
        </p:nvSpPr>
        <p:spPr>
          <a:xfrm>
            <a:off x="342900" y="1295400"/>
            <a:ext cx="8458200" cy="3024982"/>
          </a:xfrm>
        </p:spPr>
        <p:txBody>
          <a:bodyPr/>
          <a:lstStyle/>
          <a:p>
            <a:pPr marL="0" indent="0">
              <a:buNone/>
            </a:pPr>
            <a:r>
              <a:rPr lang="en-US" dirty="0" smtClean="0"/>
              <a:t>“However</a:t>
            </a:r>
            <a:r>
              <a:rPr lang="en-US" dirty="0"/>
              <a:t>, the currently </a:t>
            </a:r>
            <a:r>
              <a:rPr lang="en-US" dirty="0" smtClean="0"/>
              <a:t>available literature </a:t>
            </a:r>
            <a:r>
              <a:rPr lang="en-US" dirty="0"/>
              <a:t>does suggest that </a:t>
            </a:r>
            <a:r>
              <a:rPr lang="en-US" dirty="0" smtClean="0"/>
              <a:t>low-frequency ultrasound </a:t>
            </a:r>
            <a:r>
              <a:rPr lang="en-US" dirty="0"/>
              <a:t>is capable of stimulating </a:t>
            </a:r>
            <a:r>
              <a:rPr lang="en-US" dirty="0" smtClean="0"/>
              <a:t>cellular activity </a:t>
            </a:r>
            <a:r>
              <a:rPr lang="en-US" dirty="0"/>
              <a:t>through mechanical energy in </a:t>
            </a:r>
            <a:r>
              <a:rPr lang="en-US" dirty="0" smtClean="0"/>
              <a:t>the absence </a:t>
            </a:r>
            <a:r>
              <a:rPr lang="en-US" dirty="0"/>
              <a:t>of key growth factors, ATP, </a:t>
            </a:r>
            <a:r>
              <a:rPr lang="en-US" dirty="0" smtClean="0"/>
              <a:t>cytokines or </a:t>
            </a:r>
            <a:r>
              <a:rPr lang="en-US" dirty="0"/>
              <a:t>other enzymes</a:t>
            </a:r>
            <a:r>
              <a:rPr lang="en-US" dirty="0" smtClean="0"/>
              <a:t>.” (</a:t>
            </a:r>
            <a:r>
              <a:rPr lang="en-US" dirty="0" smtClean="0">
                <a:solidFill>
                  <a:schemeClr val="tx1"/>
                </a:solidFill>
              </a:rPr>
              <a:t>Honaker et al., 2012).</a:t>
            </a:r>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FD6D466F-E5D9-4B95-ADE5-B1E04EE10A85}"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8229600" cy="4525963"/>
          </a:xfrm>
        </p:spPr>
        <p:txBody>
          <a:bodyPr/>
          <a:lstStyle/>
          <a:p>
            <a:pPr marL="514350" indent="-514350">
              <a:buAutoNum type="arabicPeriod"/>
            </a:pPr>
            <a:r>
              <a:rPr lang="en-US" dirty="0" smtClean="0"/>
              <a:t>Measure blood flow with </a:t>
            </a:r>
            <a:r>
              <a:rPr lang="en-US" dirty="0" smtClean="0"/>
              <a:t>Doppler.</a:t>
            </a:r>
            <a:endParaRPr lang="en-US" dirty="0" smtClean="0"/>
          </a:p>
          <a:p>
            <a:pPr marL="514350" indent="-514350">
              <a:buAutoNum type="arabicPeriod"/>
            </a:pPr>
            <a:r>
              <a:rPr lang="en-US" dirty="0" smtClean="0"/>
              <a:t>Glucose </a:t>
            </a:r>
            <a:r>
              <a:rPr lang="en-US" dirty="0" smtClean="0"/>
              <a:t>uptake.</a:t>
            </a:r>
            <a:endParaRPr lang="en-US" dirty="0" smtClean="0"/>
          </a:p>
          <a:p>
            <a:pPr marL="514350" indent="-514350">
              <a:buAutoNum type="arabicPeriod"/>
            </a:pPr>
            <a:r>
              <a:rPr lang="en-US" dirty="0" smtClean="0"/>
              <a:t>Tissue perfusion (saline</a:t>
            </a:r>
            <a:r>
              <a:rPr lang="en-US" dirty="0" smtClean="0"/>
              <a:t>).</a:t>
            </a:r>
            <a:endParaRPr lang="en-US" dirty="0" smtClean="0"/>
          </a:p>
          <a:p>
            <a:pPr marL="514350" indent="-514350">
              <a:buAutoNum type="arabicPeriod"/>
            </a:pPr>
            <a:r>
              <a:rPr lang="en-US" dirty="0" smtClean="0"/>
              <a:t>Monitor if K</a:t>
            </a:r>
            <a:r>
              <a:rPr lang="en-US" baseline="30000" dirty="0" smtClean="0"/>
              <a:t>+</a:t>
            </a:r>
            <a:r>
              <a:rPr lang="en-US" dirty="0" smtClean="0"/>
              <a:t> spillage present in injury </a:t>
            </a:r>
            <a:r>
              <a:rPr lang="en-US" dirty="0" smtClean="0"/>
              <a:t>site.</a:t>
            </a:r>
            <a:endParaRPr lang="en-US" dirty="0" smtClean="0"/>
          </a:p>
          <a:p>
            <a:pPr marL="514350" indent="-514350">
              <a:buAutoNum type="arabicPeriod"/>
            </a:pPr>
            <a:r>
              <a:rPr lang="en-US" dirty="0" smtClean="0"/>
              <a:t>If K</a:t>
            </a:r>
            <a:r>
              <a:rPr lang="en-US" baseline="30000" dirty="0" smtClean="0"/>
              <a:t>+</a:t>
            </a:r>
            <a:r>
              <a:rPr lang="en-US" dirty="0" smtClean="0"/>
              <a:t> is high, test effect of K</a:t>
            </a:r>
            <a:r>
              <a:rPr lang="en-US" baseline="30000" dirty="0" smtClean="0"/>
              <a:t>+</a:t>
            </a:r>
            <a:r>
              <a:rPr lang="en-US" dirty="0" smtClean="0"/>
              <a:t> injections and muscle </a:t>
            </a:r>
            <a:r>
              <a:rPr lang="en-US" dirty="0" smtClean="0"/>
              <a:t>damage (non-human studies).</a:t>
            </a:r>
            <a:endParaRPr lang="en-US" dirty="0" smtClean="0"/>
          </a:p>
          <a:p>
            <a:pPr marL="514350" indent="-514350">
              <a:buAutoNum type="arabicPeriod"/>
            </a:pPr>
            <a:endParaRPr lang="en-US" dirty="0"/>
          </a:p>
        </p:txBody>
      </p:sp>
      <p:sp>
        <p:nvSpPr>
          <p:cNvPr id="5" name="TextBox 4"/>
          <p:cNvSpPr txBox="1"/>
          <p:nvPr/>
        </p:nvSpPr>
        <p:spPr>
          <a:xfrm>
            <a:off x="381000" y="609600"/>
            <a:ext cx="8032071" cy="1200329"/>
          </a:xfrm>
          <a:prstGeom prst="rect">
            <a:avLst/>
          </a:prstGeom>
          <a:noFill/>
        </p:spPr>
        <p:txBody>
          <a:bodyPr wrap="none" rtlCol="0">
            <a:spAutoFit/>
          </a:bodyPr>
          <a:lstStyle/>
          <a:p>
            <a:r>
              <a:rPr lang="en-US" sz="3600" b="1" dirty="0" smtClean="0"/>
              <a:t>I feel experimental </a:t>
            </a:r>
            <a:r>
              <a:rPr lang="en-US" sz="3600" b="1" dirty="0" smtClean="0"/>
              <a:t>studies in </a:t>
            </a:r>
            <a:r>
              <a:rPr lang="en-US" sz="3600" b="1" dirty="0" smtClean="0"/>
              <a:t>animals are</a:t>
            </a:r>
          </a:p>
          <a:p>
            <a:r>
              <a:rPr lang="en-US" sz="3600" b="1" dirty="0" smtClean="0"/>
              <a:t> warranted to measure:</a:t>
            </a:r>
            <a:endParaRPr lang="en-US" sz="3600" b="1" dirty="0"/>
          </a:p>
        </p:txBody>
      </p:sp>
      <p:sp>
        <p:nvSpPr>
          <p:cNvPr id="2" name="Slide Number Placeholder 1"/>
          <p:cNvSpPr>
            <a:spLocks noGrp="1"/>
          </p:cNvSpPr>
          <p:nvPr>
            <p:ph type="sldNum" sz="quarter" idx="12"/>
          </p:nvPr>
        </p:nvSpPr>
        <p:spPr/>
        <p:txBody>
          <a:bodyPr/>
          <a:lstStyle/>
          <a:p>
            <a:fld id="{FD6D466F-E5D9-4B95-ADE5-B1E04EE10A85}"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K</a:t>
            </a:r>
            <a:r>
              <a:rPr lang="en-US" baseline="30000" dirty="0" smtClean="0"/>
              <a:t>+</a:t>
            </a:r>
            <a:r>
              <a:rPr lang="en-US" dirty="0" smtClean="0"/>
              <a:t> idea</a:t>
            </a:r>
            <a:endParaRPr lang="en-US" dirty="0"/>
          </a:p>
        </p:txBody>
      </p:sp>
      <p:sp>
        <p:nvSpPr>
          <p:cNvPr id="3" name="Content Placeholder 2"/>
          <p:cNvSpPr>
            <a:spLocks noGrp="1"/>
          </p:cNvSpPr>
          <p:nvPr>
            <p:ph idx="1"/>
          </p:nvPr>
        </p:nvSpPr>
        <p:spPr>
          <a:xfrm>
            <a:off x="457200" y="1166018"/>
            <a:ext cx="8229600" cy="4525963"/>
          </a:xfrm>
        </p:spPr>
        <p:txBody>
          <a:bodyPr>
            <a:normAutofit fontScale="85000" lnSpcReduction="10000"/>
          </a:bodyPr>
          <a:lstStyle/>
          <a:p>
            <a:r>
              <a:rPr lang="en-US" dirty="0"/>
              <a:t>1930’s, experiments were conducted on the toxic effects of K+ to normal cells from damage cells (</a:t>
            </a:r>
            <a:r>
              <a:rPr lang="en-US" dirty="0" err="1"/>
              <a:t>Feng</a:t>
            </a:r>
            <a:r>
              <a:rPr lang="en-US" dirty="0"/>
              <a:t>, 1933</a:t>
            </a:r>
            <a:r>
              <a:rPr lang="en-US" dirty="0" smtClean="0"/>
              <a:t>).</a:t>
            </a:r>
          </a:p>
          <a:p>
            <a:pPr>
              <a:buNone/>
            </a:pPr>
            <a:r>
              <a:rPr lang="en-US" dirty="0" smtClean="0"/>
              <a:t>“</a:t>
            </a:r>
            <a:r>
              <a:rPr lang="en-US" dirty="0"/>
              <a:t>Crushed muscle with this concentration of potassium free to diffuse cannot avoid being toxic, in view of the fact that Ringer containing only 10 times the normal concentration of potassium is already so…..”. </a:t>
            </a:r>
            <a:endParaRPr lang="en-US" dirty="0" smtClean="0"/>
          </a:p>
          <a:p>
            <a:pPr>
              <a:buNone/>
            </a:pPr>
            <a:endParaRPr lang="en-US" dirty="0" smtClean="0"/>
          </a:p>
          <a:p>
            <a:pPr marL="0" indent="0"/>
            <a:r>
              <a:rPr lang="en-US" dirty="0" smtClean="0"/>
              <a:t> Envision </a:t>
            </a:r>
            <a:r>
              <a:rPr lang="en-US" dirty="0"/>
              <a:t>future </a:t>
            </a:r>
            <a:r>
              <a:rPr lang="en-US" dirty="0" smtClean="0"/>
              <a:t>treatments of blunt trauma or a bad muscle tear/</a:t>
            </a:r>
            <a:r>
              <a:rPr lang="en-US" dirty="0" err="1" smtClean="0"/>
              <a:t>spran</a:t>
            </a:r>
            <a:r>
              <a:rPr lang="en-US" dirty="0" smtClean="0"/>
              <a:t> </a:t>
            </a:r>
            <a:r>
              <a:rPr lang="en-US" dirty="0"/>
              <a:t>to promote perfusion of the region with </a:t>
            </a:r>
            <a:r>
              <a:rPr lang="en-US" dirty="0" smtClean="0"/>
              <a:t>saline and remove excess K</a:t>
            </a:r>
            <a:r>
              <a:rPr lang="en-US" baseline="30000" dirty="0" smtClean="0"/>
              <a:t>+</a:t>
            </a:r>
            <a:r>
              <a:rPr lang="en-US" dirty="0" smtClean="0"/>
              <a:t>.</a:t>
            </a:r>
          </a:p>
          <a:p>
            <a:endParaRPr lang="en-US" dirty="0"/>
          </a:p>
        </p:txBody>
      </p:sp>
      <p:sp>
        <p:nvSpPr>
          <p:cNvPr id="4" name="TextBox 3"/>
          <p:cNvSpPr txBox="1"/>
          <p:nvPr/>
        </p:nvSpPr>
        <p:spPr>
          <a:xfrm>
            <a:off x="304800" y="6211669"/>
            <a:ext cx="8275599" cy="646331"/>
          </a:xfrm>
          <a:prstGeom prst="rect">
            <a:avLst/>
          </a:prstGeom>
          <a:noFill/>
        </p:spPr>
        <p:txBody>
          <a:bodyPr wrap="none" rtlCol="0">
            <a:spAutoFit/>
          </a:bodyPr>
          <a:lstStyle/>
          <a:p>
            <a:r>
              <a:rPr lang="en-US" sz="1400" dirty="0" err="1"/>
              <a:t>Feng</a:t>
            </a:r>
            <a:r>
              <a:rPr lang="en-US" sz="1400" dirty="0"/>
              <a:t>, T.P. (1933). Reversible </a:t>
            </a:r>
            <a:r>
              <a:rPr lang="en-US" sz="1400" dirty="0" err="1"/>
              <a:t>inexcitability</a:t>
            </a:r>
            <a:r>
              <a:rPr lang="en-US" sz="1400" dirty="0"/>
              <a:t> of tactile endings in skin injury. </a:t>
            </a:r>
            <a:r>
              <a:rPr lang="en-US" sz="1400" i="1" dirty="0"/>
              <a:t>Journal of Physiology, </a:t>
            </a:r>
            <a:r>
              <a:rPr lang="en-US" sz="1400" dirty="0"/>
              <a:t>79(1),103–108</a:t>
            </a:r>
            <a:r>
              <a:rPr lang="en-US" dirty="0"/>
              <a:t>. </a:t>
            </a:r>
          </a:p>
          <a:p>
            <a:endParaRPr lang="en-US" dirty="0"/>
          </a:p>
        </p:txBody>
      </p:sp>
      <p:sp>
        <p:nvSpPr>
          <p:cNvPr id="5" name="Slide Number Placeholder 4"/>
          <p:cNvSpPr>
            <a:spLocks noGrp="1"/>
          </p:cNvSpPr>
          <p:nvPr>
            <p:ph type="sldNum" sz="quarter" idx="12"/>
          </p:nvPr>
        </p:nvSpPr>
        <p:spPr/>
        <p:txBody>
          <a:bodyPr/>
          <a:lstStyle/>
          <a:p>
            <a:fld id="{FD6D466F-E5D9-4B95-ADE5-B1E04EE10A85}" type="slidenum">
              <a:rPr lang="en-US" smtClean="0"/>
              <a:pPr/>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D6D466F-E5D9-4B95-ADE5-B1E04EE10A85}" type="slidenum">
              <a:rPr lang="en-US" smtClean="0"/>
              <a:pPr/>
              <a:t>15</a:t>
            </a:fld>
            <a:endParaRPr lang="en-US" dirty="0"/>
          </a:p>
        </p:txBody>
      </p:sp>
      <p:pic>
        <p:nvPicPr>
          <p:cNvPr id="1026" name="Picture 2" descr="MediaObjects/10439_2012_539_Fig1_HTML.gif"/>
          <p:cNvPicPr>
            <a:picLocks noChangeAspect="1" noChangeArrowheads="1"/>
          </p:cNvPicPr>
          <p:nvPr/>
        </p:nvPicPr>
        <p:blipFill>
          <a:blip r:embed="rId3" cstate="print"/>
          <a:srcRect/>
          <a:stretch>
            <a:fillRect/>
          </a:stretch>
        </p:blipFill>
        <p:spPr bwMode="auto">
          <a:xfrm>
            <a:off x="1981200" y="747712"/>
            <a:ext cx="5781675" cy="5362576"/>
          </a:xfrm>
          <a:prstGeom prst="rect">
            <a:avLst/>
          </a:prstGeom>
          <a:noFill/>
        </p:spPr>
      </p:pic>
      <p:sp>
        <p:nvSpPr>
          <p:cNvPr id="7" name="Rectangle 6"/>
          <p:cNvSpPr/>
          <p:nvPr/>
        </p:nvSpPr>
        <p:spPr>
          <a:xfrm>
            <a:off x="914400" y="58847"/>
            <a:ext cx="7924800" cy="646331"/>
          </a:xfrm>
          <a:prstGeom prst="rect">
            <a:avLst/>
          </a:prstGeom>
        </p:spPr>
        <p:txBody>
          <a:bodyPr wrap="square">
            <a:spAutoFit/>
          </a:bodyPr>
          <a:lstStyle/>
          <a:p>
            <a:r>
              <a:rPr lang="en-US" dirty="0" smtClean="0"/>
              <a:t>Solis</a:t>
            </a:r>
            <a:r>
              <a:rPr lang="en-US" dirty="0" smtClean="0"/>
              <a:t>, </a:t>
            </a:r>
            <a:r>
              <a:rPr lang="en-US" dirty="0" smtClean="0"/>
              <a:t> et al., </a:t>
            </a:r>
            <a:r>
              <a:rPr lang="en-US" dirty="0" smtClean="0"/>
              <a:t>Distribution of Internal Strains </a:t>
            </a:r>
            <a:r>
              <a:rPr lang="en-US" dirty="0" smtClean="0"/>
              <a:t>Around </a:t>
            </a:r>
            <a:r>
              <a:rPr lang="en-US" dirty="0" smtClean="0"/>
              <a:t>Bony Prominences in </a:t>
            </a:r>
            <a:r>
              <a:rPr lang="en-US" dirty="0" smtClean="0"/>
              <a:t>Pigs. Annals </a:t>
            </a:r>
            <a:r>
              <a:rPr lang="en-US" dirty="0" smtClean="0"/>
              <a:t>of Biomedical </a:t>
            </a:r>
            <a:r>
              <a:rPr lang="en-US" dirty="0" smtClean="0"/>
              <a:t>Engineering (2012), 40:1721-39</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D6D466F-E5D9-4B95-ADE5-B1E04EE10A85}" type="slidenum">
              <a:rPr lang="en-US" smtClean="0"/>
              <a:pPr/>
              <a:t>16</a:t>
            </a:fld>
            <a:endParaRPr lang="en-US"/>
          </a:p>
        </p:txBody>
      </p:sp>
      <p:pic>
        <p:nvPicPr>
          <p:cNvPr id="32770" name="Picture 2" descr="MediaObjects/10439_2012_539_Fig2_HTML.gif"/>
          <p:cNvPicPr>
            <a:picLocks noChangeAspect="1" noChangeArrowheads="1"/>
          </p:cNvPicPr>
          <p:nvPr/>
        </p:nvPicPr>
        <p:blipFill>
          <a:blip r:embed="rId2" cstate="print"/>
          <a:srcRect/>
          <a:stretch>
            <a:fillRect/>
          </a:stretch>
        </p:blipFill>
        <p:spPr bwMode="auto">
          <a:xfrm>
            <a:off x="2057400" y="152400"/>
            <a:ext cx="4762500" cy="5844124"/>
          </a:xfrm>
          <a:prstGeom prst="rect">
            <a:avLst/>
          </a:prstGeom>
          <a:noFill/>
        </p:spPr>
      </p:pic>
      <p:sp>
        <p:nvSpPr>
          <p:cNvPr id="7" name="Rectangle 6"/>
          <p:cNvSpPr/>
          <p:nvPr/>
        </p:nvSpPr>
        <p:spPr>
          <a:xfrm>
            <a:off x="0" y="6119336"/>
            <a:ext cx="8686800" cy="461665"/>
          </a:xfrm>
          <a:prstGeom prst="rect">
            <a:avLst/>
          </a:prstGeom>
        </p:spPr>
        <p:txBody>
          <a:bodyPr wrap="square">
            <a:spAutoFit/>
          </a:bodyPr>
          <a:lstStyle/>
          <a:p>
            <a:r>
              <a:rPr lang="en-US" sz="1200" dirty="0" smtClean="0"/>
              <a:t>Figure 2 MR images acquired in 4 different slices. (1) 1 cm dorsal from the center of the </a:t>
            </a:r>
            <a:r>
              <a:rPr lang="en-US" sz="1200" dirty="0" err="1" smtClean="0"/>
              <a:t>ischial</a:t>
            </a:r>
            <a:r>
              <a:rPr lang="en-US" sz="1200" dirty="0" smtClean="0"/>
              <a:t> </a:t>
            </a:r>
            <a:r>
              <a:rPr lang="en-US" sz="1200" dirty="0" err="1" smtClean="0"/>
              <a:t>tuberosities</a:t>
            </a:r>
            <a:r>
              <a:rPr lang="en-US" sz="1200" dirty="0" smtClean="0"/>
              <a:t>. (2) Aligned with the center of the </a:t>
            </a:r>
            <a:r>
              <a:rPr lang="en-US" sz="1200" dirty="0" err="1" smtClean="0"/>
              <a:t>ischial</a:t>
            </a:r>
            <a:r>
              <a:rPr lang="en-US" sz="1200" dirty="0" smtClean="0"/>
              <a:t> </a:t>
            </a:r>
            <a:r>
              <a:rPr lang="en-US" sz="1200" dirty="0" err="1" smtClean="0"/>
              <a:t>tuberosities</a:t>
            </a:r>
            <a:r>
              <a:rPr lang="en-US" sz="1200" dirty="0" smtClean="0"/>
              <a:t>. (3) 1 cm ventral from the center of the </a:t>
            </a:r>
            <a:r>
              <a:rPr lang="en-US" sz="1200" dirty="0" err="1" smtClean="0"/>
              <a:t>ischial</a:t>
            </a:r>
            <a:r>
              <a:rPr lang="en-US" sz="1200" dirty="0" smtClean="0"/>
              <a:t> </a:t>
            </a:r>
            <a:r>
              <a:rPr lang="en-US" sz="1200" dirty="0" err="1" smtClean="0"/>
              <a:t>tuberosities</a:t>
            </a:r>
            <a:r>
              <a:rPr lang="en-US" sz="1200" dirty="0" smtClean="0"/>
              <a:t>. (4) 2 cm ventral from the </a:t>
            </a:r>
            <a:r>
              <a:rPr lang="en-US" sz="1200" dirty="0" err="1" smtClean="0"/>
              <a:t>ischial</a:t>
            </a:r>
            <a:r>
              <a:rPr lang="en-US" sz="1200" dirty="0" smtClean="0"/>
              <a:t> </a:t>
            </a:r>
            <a:r>
              <a:rPr lang="en-US" sz="1200" dirty="0" err="1" smtClean="0"/>
              <a:t>tuberosities</a:t>
            </a:r>
            <a:r>
              <a:rPr lang="en-US" sz="1200" dirty="0" smtClean="0"/>
              <a:t> </a:t>
            </a:r>
            <a:endParaRPr lang="en-US" sz="1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D6D466F-E5D9-4B95-ADE5-B1E04EE10A85}" type="slidenum">
              <a:rPr lang="en-US" smtClean="0"/>
              <a:pPr/>
              <a:t>17</a:t>
            </a:fld>
            <a:endParaRPr lang="en-US"/>
          </a:p>
        </p:txBody>
      </p:sp>
      <p:pic>
        <p:nvPicPr>
          <p:cNvPr id="34818" name="Picture 2" descr="MediaObjects/10439_2012_539_Fig9_HTML.gif"/>
          <p:cNvPicPr>
            <a:picLocks noChangeAspect="1" noChangeArrowheads="1"/>
          </p:cNvPicPr>
          <p:nvPr/>
        </p:nvPicPr>
        <p:blipFill>
          <a:blip r:embed="rId2" cstate="print"/>
          <a:srcRect/>
          <a:stretch>
            <a:fillRect/>
          </a:stretch>
        </p:blipFill>
        <p:spPr bwMode="auto">
          <a:xfrm>
            <a:off x="381000" y="0"/>
            <a:ext cx="4729702" cy="6629400"/>
          </a:xfrm>
          <a:prstGeom prst="rect">
            <a:avLst/>
          </a:prstGeom>
          <a:noFill/>
        </p:spPr>
      </p:pic>
      <p:sp>
        <p:nvSpPr>
          <p:cNvPr id="7" name="Rectangle 6"/>
          <p:cNvSpPr/>
          <p:nvPr/>
        </p:nvSpPr>
        <p:spPr>
          <a:xfrm>
            <a:off x="5334000" y="3429000"/>
            <a:ext cx="3679341" cy="369332"/>
          </a:xfrm>
          <a:prstGeom prst="rect">
            <a:avLst/>
          </a:prstGeom>
        </p:spPr>
        <p:txBody>
          <a:bodyPr wrap="none">
            <a:spAutoFit/>
          </a:bodyPr>
          <a:lstStyle/>
          <a:p>
            <a:r>
              <a:rPr lang="en-US" dirty="0" smtClean="0"/>
              <a:t>Deformation vectors in pigs with SCI.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 from this study</a:t>
            </a:r>
            <a:endParaRPr lang="en-US" dirty="0"/>
          </a:p>
        </p:txBody>
      </p:sp>
      <p:sp>
        <p:nvSpPr>
          <p:cNvPr id="3" name="Content Placeholder 2"/>
          <p:cNvSpPr>
            <a:spLocks noGrp="1"/>
          </p:cNvSpPr>
          <p:nvPr>
            <p:ph idx="1"/>
          </p:nvPr>
        </p:nvSpPr>
        <p:spPr/>
        <p:txBody>
          <a:bodyPr>
            <a:normAutofit fontScale="47500" lnSpcReduction="20000"/>
          </a:bodyPr>
          <a:lstStyle/>
          <a:p>
            <a:r>
              <a:rPr lang="en-US" dirty="0" smtClean="0"/>
              <a:t>“The </a:t>
            </a:r>
            <a:r>
              <a:rPr lang="en-US" dirty="0" smtClean="0"/>
              <a:t>main goal of this pre-clinical study was to quantify the levels of strain in pig muscles externally loaded to levels comparable to those experienced by individuals at risk of developing DTI. Secondary to this goal, we assessed the effectiveness of IES in counteracting muscle compression observed in loaded muscles</a:t>
            </a:r>
            <a:r>
              <a:rPr lang="en-US" dirty="0" smtClean="0"/>
              <a:t>.”</a:t>
            </a:r>
          </a:p>
          <a:p>
            <a:endParaRPr lang="en-US" dirty="0" smtClean="0"/>
          </a:p>
          <a:p>
            <a:r>
              <a:rPr lang="en-US" dirty="0" smtClean="0"/>
              <a:t>Given </a:t>
            </a:r>
            <a:r>
              <a:rPr lang="en-US" dirty="0" smtClean="0"/>
              <a:t>the substantial physical, psychological and economical costs associated with DTIs, interventions for </a:t>
            </a:r>
            <a:r>
              <a:rPr lang="en-US" dirty="0" err="1" smtClean="0"/>
              <a:t>prophylactically</a:t>
            </a:r>
            <a:r>
              <a:rPr lang="en-US" dirty="0" smtClean="0"/>
              <a:t> preventing their formation are needed. </a:t>
            </a:r>
            <a:endParaRPr lang="en-US" dirty="0" smtClean="0"/>
          </a:p>
          <a:p>
            <a:endParaRPr lang="en-US" dirty="0" smtClean="0"/>
          </a:p>
          <a:p>
            <a:r>
              <a:rPr lang="en-US" dirty="0" smtClean="0"/>
              <a:t>Electrical </a:t>
            </a:r>
            <a:r>
              <a:rPr lang="en-US" dirty="0" smtClean="0"/>
              <a:t>stimulation for the prevention of pressure ulcers was first proposed by Levine </a:t>
            </a:r>
            <a:r>
              <a:rPr lang="en-US" i="1" dirty="0" smtClean="0"/>
              <a:t>et al</a:t>
            </a:r>
            <a:r>
              <a:rPr lang="en-US" dirty="0" smtClean="0"/>
              <a:t>. in 1989</a:t>
            </a:r>
            <a:r>
              <a:rPr lang="en-US" dirty="0" smtClean="0"/>
              <a:t>.</a:t>
            </a:r>
          </a:p>
          <a:p>
            <a:endParaRPr lang="en-US" dirty="0" smtClean="0"/>
          </a:p>
          <a:p>
            <a:r>
              <a:rPr lang="en-US" dirty="0" smtClean="0"/>
              <a:t> ~ “Collectively</a:t>
            </a:r>
            <a:r>
              <a:rPr lang="en-US" dirty="0" smtClean="0"/>
              <a:t>, </a:t>
            </a:r>
            <a:r>
              <a:rPr lang="en-US" dirty="0" smtClean="0"/>
              <a:t>… ….various studies </a:t>
            </a:r>
            <a:r>
              <a:rPr lang="en-US" dirty="0" smtClean="0"/>
              <a:t>suggest that electrical stimulation could be effective in preventing DTI formation. Our approach to the use of electrical stimulation to prevent DTI differs from previous studies in the manner in which electrical stimulation is applied. The pattern of IES is intended to mimic the subconscious postural adjustments (“fidgeting”) performed by able-bodied individuals in response to discomfort while sitting or lying down. Therefore, muscle contractions are elicited by IES for short durations of time (e.g., 10 s) every few minutes (e.g., 10 min). </a:t>
            </a:r>
            <a:r>
              <a:rPr lang="en-US" dirty="0" smtClean="0"/>
              <a:t>“</a:t>
            </a:r>
            <a:endParaRPr lang="en-US" dirty="0" smtClean="0"/>
          </a:p>
          <a:p>
            <a:endParaRPr lang="en-US" dirty="0"/>
          </a:p>
        </p:txBody>
      </p:sp>
      <p:sp>
        <p:nvSpPr>
          <p:cNvPr id="4" name="Slide Number Placeholder 3"/>
          <p:cNvSpPr>
            <a:spLocks noGrp="1"/>
          </p:cNvSpPr>
          <p:nvPr>
            <p:ph type="sldNum" sz="quarter" idx="12"/>
          </p:nvPr>
        </p:nvSpPr>
        <p:spPr/>
        <p:txBody>
          <a:bodyPr/>
          <a:lstStyle/>
          <a:p>
            <a:fld id="{FD6D466F-E5D9-4B95-ADE5-B1E04EE10A85}" type="slidenum">
              <a:rPr lang="en-US" smtClean="0"/>
              <a:pPr/>
              <a:t>18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pPr algn="l"/>
            <a:r>
              <a:rPr lang="en-US" sz="1600" b="1" dirty="0" smtClean="0">
                <a:latin typeface="Arial" pitchFamily="34" charset="0"/>
                <a:cs typeface="Arial" pitchFamily="34" charset="0"/>
              </a:rPr>
              <a:t>Solis, </a:t>
            </a:r>
            <a:r>
              <a:rPr lang="en-US" sz="1600" b="1" dirty="0" smtClean="0">
                <a:latin typeface="Arial" pitchFamily="34" charset="0"/>
                <a:cs typeface="Arial" pitchFamily="34" charset="0"/>
              </a:rPr>
              <a:t>et </a:t>
            </a:r>
            <a:r>
              <a:rPr lang="en-US" sz="1600" b="1" dirty="0" smtClean="0">
                <a:latin typeface="Arial" pitchFamily="34" charset="0"/>
                <a:cs typeface="Arial" pitchFamily="34" charset="0"/>
              </a:rPr>
              <a:t>al., Effects of intermittent electrical stimulation on superficial pressure, tissue oxygenation, and discomfort levels for the prevention of deep tissue </a:t>
            </a:r>
            <a:r>
              <a:rPr lang="en-US" sz="1600" b="1" dirty="0" smtClean="0">
                <a:latin typeface="Arial" pitchFamily="34" charset="0"/>
                <a:cs typeface="Arial" pitchFamily="34" charset="0"/>
              </a:rPr>
              <a:t>injury. Ann </a:t>
            </a:r>
            <a:r>
              <a:rPr lang="en-US" sz="1600" b="1" dirty="0" smtClean="0">
                <a:latin typeface="Arial" pitchFamily="34" charset="0"/>
                <a:cs typeface="Arial" pitchFamily="34" charset="0"/>
              </a:rPr>
              <a:t>Biomed Eng. </a:t>
            </a:r>
            <a:r>
              <a:rPr lang="en-US" sz="1600" b="1" dirty="0" smtClean="0">
                <a:latin typeface="Arial" pitchFamily="34" charset="0"/>
                <a:cs typeface="Arial" pitchFamily="34" charset="0"/>
              </a:rPr>
              <a:t>(2012) </a:t>
            </a:r>
            <a:r>
              <a:rPr lang="en-US" sz="1600" b="1" dirty="0" smtClean="0">
                <a:latin typeface="Arial" pitchFamily="34" charset="0"/>
                <a:cs typeface="Arial" pitchFamily="34" charset="0"/>
              </a:rPr>
              <a:t>39(2):649-63</a:t>
            </a:r>
            <a:r>
              <a:rPr lang="en-US" sz="1600" b="1" dirty="0" smtClean="0">
                <a:latin typeface="Arial" pitchFamily="34" charset="0"/>
                <a:cs typeface="Arial" pitchFamily="34" charset="0"/>
              </a:rPr>
              <a:t>. </a:t>
            </a:r>
            <a:endParaRPr lang="en-US" b="1" dirty="0"/>
          </a:p>
        </p:txBody>
      </p:sp>
      <p:sp>
        <p:nvSpPr>
          <p:cNvPr id="4" name="Slide Number Placeholder 3"/>
          <p:cNvSpPr>
            <a:spLocks noGrp="1"/>
          </p:cNvSpPr>
          <p:nvPr>
            <p:ph type="sldNum" sz="quarter" idx="12"/>
          </p:nvPr>
        </p:nvSpPr>
        <p:spPr/>
        <p:txBody>
          <a:bodyPr/>
          <a:lstStyle/>
          <a:p>
            <a:fld id="{FD6D466F-E5D9-4B95-ADE5-B1E04EE10A85}" type="slidenum">
              <a:rPr lang="en-US" smtClean="0"/>
              <a:pPr/>
              <a:t>19</a:t>
            </a:fld>
            <a:endParaRPr lang="en-US"/>
          </a:p>
        </p:txBody>
      </p:sp>
      <p:pic>
        <p:nvPicPr>
          <p:cNvPr id="35842" name="Picture 2" descr="MediaObjects/10439_2010_193_Fig1_HTML.gif"/>
          <p:cNvPicPr>
            <a:picLocks noChangeAspect="1" noChangeArrowheads="1"/>
          </p:cNvPicPr>
          <p:nvPr/>
        </p:nvPicPr>
        <p:blipFill>
          <a:blip r:embed="rId3" cstate="print"/>
          <a:srcRect/>
          <a:stretch>
            <a:fillRect/>
          </a:stretch>
        </p:blipFill>
        <p:spPr bwMode="auto">
          <a:xfrm>
            <a:off x="1905000" y="1371600"/>
            <a:ext cx="4675025" cy="4953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t3.gstatic.com/images?q=tbn:ANd9GcQpBFk-meZ50eojYs4JJqBGCC7tKTW4fMrLAab_nnlN3NhhLxXP"/>
          <p:cNvPicPr>
            <a:picLocks noChangeAspect="1" noChangeArrowheads="1"/>
          </p:cNvPicPr>
          <p:nvPr/>
        </p:nvPicPr>
        <p:blipFill>
          <a:blip r:embed="rId2" cstate="print"/>
          <a:srcRect/>
          <a:stretch>
            <a:fillRect/>
          </a:stretch>
        </p:blipFill>
        <p:spPr bwMode="auto">
          <a:xfrm>
            <a:off x="332037" y="990600"/>
            <a:ext cx="4232830" cy="4648200"/>
          </a:xfrm>
          <a:prstGeom prst="rect">
            <a:avLst/>
          </a:prstGeom>
          <a:noFill/>
        </p:spPr>
      </p:pic>
      <p:pic>
        <p:nvPicPr>
          <p:cNvPr id="4100" name="Picture 4" descr="http://t0.gstatic.com/images?q=tbn:ANd9GcQehg_wNtD4a9nvuQvw3rTmOMzSIzIxs49kF-92gVsd0dXtQ65f"/>
          <p:cNvPicPr>
            <a:picLocks noChangeAspect="1" noChangeArrowheads="1"/>
          </p:cNvPicPr>
          <p:nvPr/>
        </p:nvPicPr>
        <p:blipFill>
          <a:blip r:embed="rId3" cstate="print"/>
          <a:srcRect/>
          <a:stretch>
            <a:fillRect/>
          </a:stretch>
        </p:blipFill>
        <p:spPr bwMode="auto">
          <a:xfrm>
            <a:off x="5105400" y="1371600"/>
            <a:ext cx="3437467" cy="2209800"/>
          </a:xfrm>
          <a:prstGeom prst="rect">
            <a:avLst/>
          </a:prstGeom>
          <a:noFill/>
        </p:spPr>
      </p:pic>
      <p:sp>
        <p:nvSpPr>
          <p:cNvPr id="8" name="TextBox 7"/>
          <p:cNvSpPr txBox="1"/>
          <p:nvPr/>
        </p:nvSpPr>
        <p:spPr>
          <a:xfrm>
            <a:off x="5638800" y="838200"/>
            <a:ext cx="2355388" cy="369332"/>
          </a:xfrm>
          <a:prstGeom prst="rect">
            <a:avLst/>
          </a:prstGeom>
          <a:noFill/>
        </p:spPr>
        <p:txBody>
          <a:bodyPr wrap="none" rtlCol="0">
            <a:spAutoFit/>
          </a:bodyPr>
          <a:lstStyle/>
          <a:p>
            <a:r>
              <a:rPr lang="en-US" dirty="0" smtClean="0"/>
              <a:t>Muscle injury pull-tear</a:t>
            </a:r>
            <a:endParaRPr lang="en-US" dirty="0"/>
          </a:p>
        </p:txBody>
      </p:sp>
      <p:sp>
        <p:nvSpPr>
          <p:cNvPr id="9" name="TextBox 8"/>
          <p:cNvSpPr txBox="1"/>
          <p:nvPr/>
        </p:nvSpPr>
        <p:spPr>
          <a:xfrm>
            <a:off x="1143000" y="381000"/>
            <a:ext cx="2830711" cy="369332"/>
          </a:xfrm>
          <a:prstGeom prst="rect">
            <a:avLst/>
          </a:prstGeom>
          <a:noFill/>
        </p:spPr>
        <p:txBody>
          <a:bodyPr wrap="none" rtlCol="0">
            <a:spAutoFit/>
          </a:bodyPr>
          <a:lstStyle/>
          <a:p>
            <a:r>
              <a:rPr lang="en-US" dirty="0" smtClean="0"/>
              <a:t>Pressure injury against bone</a:t>
            </a:r>
            <a:endParaRPr lang="en-US" dirty="0"/>
          </a:p>
        </p:txBody>
      </p:sp>
      <p:sp>
        <p:nvSpPr>
          <p:cNvPr id="11" name="TextBox 10"/>
          <p:cNvSpPr txBox="1"/>
          <p:nvPr/>
        </p:nvSpPr>
        <p:spPr>
          <a:xfrm>
            <a:off x="4724400" y="5105400"/>
            <a:ext cx="4267200" cy="1477328"/>
          </a:xfrm>
          <a:prstGeom prst="rect">
            <a:avLst/>
          </a:prstGeom>
          <a:noFill/>
        </p:spPr>
        <p:txBody>
          <a:bodyPr wrap="square" rtlCol="0">
            <a:spAutoFit/>
          </a:bodyPr>
          <a:lstStyle/>
          <a:p>
            <a:r>
              <a:rPr lang="en-US" dirty="0" smtClean="0"/>
              <a:t>In time can lead to an open wound.</a:t>
            </a:r>
          </a:p>
          <a:p>
            <a:endParaRPr lang="en-US" dirty="0" smtClean="0"/>
          </a:p>
          <a:p>
            <a:r>
              <a:rPr lang="en-US" dirty="0" smtClean="0"/>
              <a:t>Inside outward or outside in.</a:t>
            </a:r>
          </a:p>
          <a:p>
            <a:endParaRPr lang="en-US" dirty="0"/>
          </a:p>
          <a:p>
            <a:r>
              <a:rPr lang="en-US" dirty="0" smtClean="0">
                <a:solidFill>
                  <a:srgbClr val="FF0000"/>
                </a:solidFill>
              </a:rPr>
              <a:t>Can result in further muscle/tissue damage</a:t>
            </a:r>
            <a:endParaRPr lang="en-US" dirty="0">
              <a:solidFill>
                <a:srgbClr val="FF0000"/>
              </a:solidFill>
            </a:endParaRPr>
          </a:p>
        </p:txBody>
      </p:sp>
      <p:sp>
        <p:nvSpPr>
          <p:cNvPr id="2" name="Slide Number Placeholder 1"/>
          <p:cNvSpPr>
            <a:spLocks noGrp="1"/>
          </p:cNvSpPr>
          <p:nvPr>
            <p:ph type="sldNum" sz="quarter" idx="12"/>
          </p:nvPr>
        </p:nvSpPr>
        <p:spPr/>
        <p:txBody>
          <a:bodyPr/>
          <a:lstStyle/>
          <a:p>
            <a:fld id="{FD6D466F-E5D9-4B95-ADE5-B1E04EE10A85}" type="slidenum">
              <a:rPr lang="en-US" smtClean="0"/>
              <a:pPr/>
              <a:t>2</a:t>
            </a:fld>
            <a:endParaRPr lang="en-US"/>
          </a:p>
        </p:txBody>
      </p:sp>
      <p:sp>
        <p:nvSpPr>
          <p:cNvPr id="10" name="Pentagon 9"/>
          <p:cNvSpPr/>
          <p:nvPr/>
        </p:nvSpPr>
        <p:spPr>
          <a:xfrm rot="12332246" flipV="1">
            <a:off x="2492385" y="5042159"/>
            <a:ext cx="882629" cy="316107"/>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324600" y="3581400"/>
            <a:ext cx="2286000" cy="600164"/>
          </a:xfrm>
          <a:prstGeom prst="rect">
            <a:avLst/>
          </a:prstGeom>
        </p:spPr>
        <p:txBody>
          <a:bodyPr>
            <a:spAutoFit/>
          </a:bodyPr>
          <a:lstStyle/>
          <a:p>
            <a:pPr lvl="0"/>
            <a:r>
              <a:rPr lang="en-US" sz="1100" dirty="0">
                <a:solidFill>
                  <a:prstClr val="black"/>
                </a:solidFill>
              </a:rPr>
              <a:t>http://running.competitor.com/2012/04/injuries/expert-advice-did-i-pull-or-tear-a-muscle_38878</a:t>
            </a:r>
          </a:p>
        </p:txBody>
      </p:sp>
    </p:spTree>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9" presetClass="path" presetSubtype="0" accel="50000" decel="50000" fill="hold" grpId="0" nodeType="clickEffect">
                                  <p:stCondLst>
                                    <p:cond delay="0"/>
                                  </p:stCondLst>
                                  <p:childTnLst>
                                    <p:animMotion origin="layout" path="M 0.1 0.07777 L 5.55112E-17 3.33333E-6 " pathEditMode="relative" rAng="0" ptsTypes="AA">
                                      <p:cBhvr>
                                        <p:cTn id="10" dur="2000" fill="hold"/>
                                        <p:tgtEl>
                                          <p:spTgt spid="10"/>
                                        </p:tgtEl>
                                        <p:attrNameLst>
                                          <p:attrName>ppt_x</p:attrName>
                                          <p:attrName>ppt_y</p:attrName>
                                        </p:attrNameLst>
                                      </p:cBhvr>
                                      <p:rCtr x="-50" y="-39"/>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0" grpId="0" animBg="1"/>
      <p:bldP spid="10" grpId="1" animBg="1"/>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D6D466F-E5D9-4B95-ADE5-B1E04EE10A85}" type="slidenum">
              <a:rPr lang="en-US" smtClean="0"/>
              <a:pPr/>
              <a:t>20</a:t>
            </a:fld>
            <a:endParaRPr lang="en-US"/>
          </a:p>
        </p:txBody>
      </p:sp>
      <p:pic>
        <p:nvPicPr>
          <p:cNvPr id="37890" name="Picture 2" descr="MediaObjects/10439_2010_193_Fig2_HTML.gif"/>
          <p:cNvPicPr>
            <a:picLocks noChangeAspect="1" noChangeArrowheads="1"/>
          </p:cNvPicPr>
          <p:nvPr/>
        </p:nvPicPr>
        <p:blipFill>
          <a:blip r:embed="rId3" cstate="print"/>
          <a:srcRect/>
          <a:stretch>
            <a:fillRect/>
          </a:stretch>
        </p:blipFill>
        <p:spPr bwMode="auto">
          <a:xfrm>
            <a:off x="762000" y="685800"/>
            <a:ext cx="7394847" cy="5181600"/>
          </a:xfrm>
          <a:prstGeom prst="rect">
            <a:avLst/>
          </a:prstGeom>
          <a:noFill/>
        </p:spPr>
      </p:pic>
      <p:sp>
        <p:nvSpPr>
          <p:cNvPr id="6" name="Rectangle 5"/>
          <p:cNvSpPr/>
          <p:nvPr/>
        </p:nvSpPr>
        <p:spPr>
          <a:xfrm>
            <a:off x="1524000" y="6248400"/>
            <a:ext cx="6477000" cy="369332"/>
          </a:xfrm>
          <a:prstGeom prst="rect">
            <a:avLst/>
          </a:prstGeom>
        </p:spPr>
        <p:txBody>
          <a:bodyPr wrap="square">
            <a:spAutoFit/>
          </a:bodyPr>
          <a:lstStyle/>
          <a:p>
            <a:r>
              <a:rPr lang="en-US" dirty="0" smtClean="0"/>
              <a:t>Significant </a:t>
            </a:r>
            <a:r>
              <a:rPr lang="en-US" dirty="0" smtClean="0"/>
              <a:t>change in pressure during contraction </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68963"/>
          </a:xfrm>
        </p:spPr>
        <p:txBody>
          <a:bodyPr>
            <a:normAutofit fontScale="70000" lnSpcReduction="20000"/>
          </a:bodyPr>
          <a:lstStyle/>
          <a:p>
            <a:r>
              <a:rPr lang="en-US" dirty="0" smtClean="0"/>
              <a:t>increase in signal intensity reflected the increase in tissue oxygenation throughout the gluteus muscles</a:t>
            </a:r>
            <a:r>
              <a:rPr lang="en-US" dirty="0" smtClean="0"/>
              <a:t>.</a:t>
            </a:r>
          </a:p>
          <a:p>
            <a:r>
              <a:rPr lang="en-US" dirty="0" smtClean="0"/>
              <a:t>When muscle becomes compressed, inflow and outflow of blood in the compressed tissue is compromised due to the occlusion of capillaries and major blood vessels. This ischemia prevents the exchange of oxygen, nutrients, and metabolic waste required to maintain proper cellular health, leading to cellular damage. </a:t>
            </a:r>
            <a:endParaRPr lang="en-US" dirty="0" smtClean="0"/>
          </a:p>
          <a:p>
            <a:r>
              <a:rPr lang="en-US" dirty="0" smtClean="0"/>
              <a:t>Paradoxically</a:t>
            </a:r>
            <a:r>
              <a:rPr lang="en-US" dirty="0" smtClean="0"/>
              <a:t>, restoration of blood flow after prolonged periods of ischemia can lead to further injury as a result of reperfusion </a:t>
            </a:r>
            <a:r>
              <a:rPr lang="en-US" dirty="0" smtClean="0"/>
              <a:t>injury</a:t>
            </a:r>
          </a:p>
          <a:p>
            <a:r>
              <a:rPr lang="en-US" dirty="0" smtClean="0"/>
              <a:t>As muscles exercise, nitric oxide is produced, which can inhibit mitochondrial respiration, reducing the consumption of oxygen by the </a:t>
            </a:r>
            <a:r>
              <a:rPr lang="en-US" dirty="0" smtClean="0"/>
              <a:t>muscle… leads to a surplus </a:t>
            </a:r>
            <a:r>
              <a:rPr lang="en-US" dirty="0" smtClean="0"/>
              <a:t>of oxygen that comes into the tissue immediately after the muscle </a:t>
            </a:r>
            <a:r>
              <a:rPr lang="en-US" dirty="0" smtClean="0"/>
              <a:t>contraction</a:t>
            </a:r>
          </a:p>
          <a:p>
            <a:pPr>
              <a:buNone/>
            </a:pPr>
            <a:endParaRPr lang="en-US" dirty="0" smtClean="0"/>
          </a:p>
          <a:p>
            <a:pPr>
              <a:buNone/>
            </a:pPr>
            <a:r>
              <a:rPr lang="en-US" dirty="0" smtClean="0">
                <a:solidFill>
                  <a:srgbClr val="FF0000"/>
                </a:solidFill>
              </a:rPr>
              <a:t> Because </a:t>
            </a:r>
            <a:r>
              <a:rPr lang="en-US" dirty="0" smtClean="0">
                <a:solidFill>
                  <a:srgbClr val="FF0000"/>
                </a:solidFill>
              </a:rPr>
              <a:t>of this, the long-term effect of active contractions should be a lowered oxygen demand, making the muscle more resistant to ischemic injury</a:t>
            </a:r>
            <a:r>
              <a:rPr lang="en-US" dirty="0" smtClean="0">
                <a:solidFill>
                  <a:srgbClr val="FF0000"/>
                </a:solidFill>
              </a:rPr>
              <a:t>.</a:t>
            </a:r>
          </a:p>
          <a:p>
            <a:pPr>
              <a:buNone/>
            </a:pPr>
            <a:endParaRPr lang="en-US" dirty="0" smtClean="0"/>
          </a:p>
          <a:p>
            <a:pPr>
              <a:buNone/>
            </a:pPr>
            <a:r>
              <a:rPr lang="en-US" dirty="0" smtClean="0">
                <a:solidFill>
                  <a:srgbClr val="FF0000"/>
                </a:solidFill>
              </a:rPr>
              <a:t>	ES also provided </a:t>
            </a:r>
            <a:r>
              <a:rPr lang="en-US" dirty="0" smtClean="0">
                <a:solidFill>
                  <a:srgbClr val="FF0000"/>
                </a:solidFill>
              </a:rPr>
              <a:t>relief from discomfort due to prolonged sitting.</a:t>
            </a:r>
          </a:p>
          <a:p>
            <a:endParaRPr lang="en-US" dirty="0"/>
          </a:p>
        </p:txBody>
      </p:sp>
      <p:sp>
        <p:nvSpPr>
          <p:cNvPr id="4" name="Slide Number Placeholder 3"/>
          <p:cNvSpPr>
            <a:spLocks noGrp="1"/>
          </p:cNvSpPr>
          <p:nvPr>
            <p:ph type="sldNum" sz="quarter" idx="12"/>
          </p:nvPr>
        </p:nvSpPr>
        <p:spPr/>
        <p:txBody>
          <a:bodyPr/>
          <a:lstStyle/>
          <a:p>
            <a:fld id="{FD6D466F-E5D9-4B95-ADE5-B1E04EE10A85}" type="slidenum">
              <a:rPr lang="en-US" smtClean="0"/>
              <a:pPr/>
              <a:t>21</a:t>
            </a:fld>
            <a:endParaRPr lang="en-US"/>
          </a:p>
        </p:txBody>
      </p:sp>
      <p:sp>
        <p:nvSpPr>
          <p:cNvPr id="5" name="Title 1"/>
          <p:cNvSpPr>
            <a:spLocks noGrp="1"/>
          </p:cNvSpPr>
          <p:nvPr>
            <p:ph type="title"/>
          </p:nvPr>
        </p:nvSpPr>
        <p:spPr>
          <a:xfrm>
            <a:off x="457200" y="-152400"/>
            <a:ext cx="8229600" cy="1143000"/>
          </a:xfrm>
        </p:spPr>
        <p:txBody>
          <a:bodyPr/>
          <a:lstStyle/>
          <a:p>
            <a:r>
              <a:rPr lang="en-US" dirty="0" smtClean="0"/>
              <a:t>Take home from this study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my view:</a:t>
            </a:r>
            <a:endParaRPr lang="en-US" dirty="0"/>
          </a:p>
        </p:txBody>
      </p:sp>
      <p:sp>
        <p:nvSpPr>
          <p:cNvPr id="3" name="Content Placeholder 2"/>
          <p:cNvSpPr>
            <a:spLocks noGrp="1"/>
          </p:cNvSpPr>
          <p:nvPr>
            <p:ph idx="1"/>
          </p:nvPr>
        </p:nvSpPr>
        <p:spPr/>
        <p:txBody>
          <a:bodyPr/>
          <a:lstStyle/>
          <a:p>
            <a:r>
              <a:rPr lang="en-US" dirty="0" smtClean="0"/>
              <a:t>Try a combination of approaches for DTI:</a:t>
            </a:r>
          </a:p>
          <a:p>
            <a:pPr>
              <a:buNone/>
            </a:pPr>
            <a:r>
              <a:rPr lang="en-US" dirty="0" smtClean="0"/>
              <a:t>		Ultrasound and electrical</a:t>
            </a:r>
          </a:p>
          <a:p>
            <a:pPr>
              <a:buNone/>
            </a:pPr>
            <a:endParaRPr lang="en-US" dirty="0" smtClean="0"/>
          </a:p>
          <a:p>
            <a:r>
              <a:rPr lang="en-US" dirty="0" smtClean="0"/>
              <a:t>Also assess the K+ spillage idea from damaged tissue and see if washing out the “toxin” of K+ would prevent further damage and promote faster recovery/healing.</a:t>
            </a:r>
            <a:endParaRPr lang="en-US" dirty="0"/>
          </a:p>
        </p:txBody>
      </p:sp>
      <p:sp>
        <p:nvSpPr>
          <p:cNvPr id="4" name="Slide Number Placeholder 3"/>
          <p:cNvSpPr>
            <a:spLocks noGrp="1"/>
          </p:cNvSpPr>
          <p:nvPr>
            <p:ph type="sldNum" sz="quarter" idx="12"/>
          </p:nvPr>
        </p:nvSpPr>
        <p:spPr/>
        <p:txBody>
          <a:bodyPr/>
          <a:lstStyle/>
          <a:p>
            <a:fld id="{FD6D466F-E5D9-4B95-ADE5-B1E04EE10A85}" type="slidenum">
              <a:rPr lang="en-US" smtClean="0"/>
              <a:pPr/>
              <a:t>22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172200"/>
          </a:xfrm>
        </p:spPr>
        <p:txBody>
          <a:bodyPr>
            <a:normAutofit fontScale="70000" lnSpcReduction="20000"/>
          </a:bodyPr>
          <a:lstStyle/>
          <a:p>
            <a:pPr>
              <a:buNone/>
            </a:pPr>
            <a:r>
              <a:rPr lang="en-US" b="1" dirty="0" smtClean="0"/>
              <a:t>Possible Deep Tissue Injury</a:t>
            </a:r>
            <a:r>
              <a:rPr lang="en-US" dirty="0" smtClean="0"/>
              <a:t/>
            </a:r>
            <a:br>
              <a:rPr lang="en-US" dirty="0" smtClean="0"/>
            </a:br>
            <a:r>
              <a:rPr lang="en-US" dirty="0" smtClean="0"/>
              <a:t>A deep tissue </a:t>
            </a:r>
            <a:r>
              <a:rPr lang="en-US" dirty="0" smtClean="0"/>
              <a:t>injury is more than the acute damaged </a:t>
            </a:r>
            <a:r>
              <a:rPr lang="en-US" dirty="0" smtClean="0"/>
              <a:t>tissue under intact skin; it looks like a deep bruise.  </a:t>
            </a:r>
          </a:p>
          <a:p>
            <a:pPr>
              <a:buNone/>
            </a:pPr>
            <a:endParaRPr lang="en-US" dirty="0"/>
          </a:p>
          <a:p>
            <a:pPr>
              <a:buNone/>
            </a:pPr>
            <a:endParaRPr lang="en-US" dirty="0" smtClean="0"/>
          </a:p>
          <a:p>
            <a:pPr>
              <a:buNone/>
            </a:pPr>
            <a:r>
              <a:rPr lang="en-US" dirty="0" smtClean="0"/>
              <a:t/>
            </a:r>
            <a:br>
              <a:rPr lang="en-US" dirty="0" smtClean="0"/>
            </a:b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r>
              <a:rPr lang="en-US" dirty="0" smtClean="0"/>
              <a:t>A suspected deep tissue injury needs to be examined by a physician or wound specialist as it can quickly become a Stage III or IV </a:t>
            </a:r>
            <a:r>
              <a:rPr lang="en-US" dirty="0" smtClean="0">
                <a:solidFill>
                  <a:srgbClr val="FF0000"/>
                </a:solidFill>
              </a:rPr>
              <a:t>pressure ulcer.</a:t>
            </a:r>
          </a:p>
          <a:p>
            <a:endParaRPr lang="en-US" dirty="0"/>
          </a:p>
        </p:txBody>
      </p:sp>
      <p:pic>
        <p:nvPicPr>
          <p:cNvPr id="4" name="Picture 3" descr="clip_image022.jpg"/>
          <p:cNvPicPr>
            <a:picLocks noChangeAspect="1"/>
          </p:cNvPicPr>
          <p:nvPr/>
        </p:nvPicPr>
        <p:blipFill>
          <a:blip r:embed="rId2" cstate="print"/>
          <a:stretch>
            <a:fillRect/>
          </a:stretch>
        </p:blipFill>
        <p:spPr>
          <a:xfrm>
            <a:off x="2684061" y="1219200"/>
            <a:ext cx="4319411" cy="3762068"/>
          </a:xfrm>
          <a:prstGeom prst="rect">
            <a:avLst/>
          </a:prstGeom>
        </p:spPr>
      </p:pic>
      <p:sp>
        <p:nvSpPr>
          <p:cNvPr id="5" name="Rectangle 4"/>
          <p:cNvSpPr/>
          <p:nvPr/>
        </p:nvSpPr>
        <p:spPr>
          <a:xfrm>
            <a:off x="0" y="6400800"/>
            <a:ext cx="6172200" cy="276999"/>
          </a:xfrm>
          <a:prstGeom prst="rect">
            <a:avLst/>
          </a:prstGeom>
        </p:spPr>
        <p:txBody>
          <a:bodyPr wrap="square">
            <a:spAutoFit/>
          </a:bodyPr>
          <a:lstStyle/>
          <a:p>
            <a:r>
              <a:rPr lang="en-US" sz="1200" dirty="0" smtClean="0"/>
              <a:t>http://www.stoppain.org/pressureulcers/pressure_ulcers.asp</a:t>
            </a:r>
            <a:endParaRPr lang="en-US" sz="1200" dirty="0"/>
          </a:p>
        </p:txBody>
      </p:sp>
      <p:sp>
        <p:nvSpPr>
          <p:cNvPr id="2" name="Slide Number Placeholder 1"/>
          <p:cNvSpPr>
            <a:spLocks noGrp="1"/>
          </p:cNvSpPr>
          <p:nvPr>
            <p:ph type="sldNum" sz="quarter" idx="12"/>
          </p:nvPr>
        </p:nvSpPr>
        <p:spPr/>
        <p:txBody>
          <a:bodyPr/>
          <a:lstStyle/>
          <a:p>
            <a:fld id="{FD6D466F-E5D9-4B95-ADE5-B1E04EE10A85}"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4525963"/>
          </a:xfrm>
        </p:spPr>
        <p:txBody>
          <a:bodyPr>
            <a:normAutofit fontScale="92500" lnSpcReduction="20000"/>
          </a:bodyPr>
          <a:lstStyle/>
          <a:p>
            <a:pPr>
              <a:buNone/>
            </a:pPr>
            <a:r>
              <a:rPr lang="en-US" dirty="0"/>
              <a:t>The causes of </a:t>
            </a:r>
            <a:r>
              <a:rPr lang="en-US" dirty="0" smtClean="0"/>
              <a:t>DTI </a:t>
            </a:r>
            <a:r>
              <a:rPr lang="en-US" dirty="0"/>
              <a:t>development are </a:t>
            </a:r>
            <a:r>
              <a:rPr lang="en-US" dirty="0" smtClean="0"/>
              <a:t>multifactorial / </a:t>
            </a:r>
            <a:r>
              <a:rPr lang="en-US" dirty="0"/>
              <a:t>complex series of </a:t>
            </a:r>
            <a:r>
              <a:rPr lang="en-US" dirty="0" smtClean="0"/>
              <a:t>events</a:t>
            </a:r>
          </a:p>
          <a:p>
            <a:pPr>
              <a:buNone/>
            </a:pPr>
            <a:endParaRPr lang="en-US" dirty="0"/>
          </a:p>
          <a:p>
            <a:r>
              <a:rPr lang="en-US" dirty="0" smtClean="0"/>
              <a:t>Bone/muscle interface deformation,</a:t>
            </a:r>
          </a:p>
          <a:p>
            <a:r>
              <a:rPr lang="en-US" dirty="0" smtClean="0"/>
              <a:t>Ischemia</a:t>
            </a:r>
          </a:p>
          <a:p>
            <a:r>
              <a:rPr lang="en-US" dirty="0" smtClean="0"/>
              <a:t>Ischemic reperfusion injury</a:t>
            </a:r>
          </a:p>
          <a:p>
            <a:r>
              <a:rPr lang="en-US" dirty="0"/>
              <a:t>I</a:t>
            </a:r>
            <a:r>
              <a:rPr lang="en-US" dirty="0" smtClean="0"/>
              <a:t>mpaired </a:t>
            </a:r>
            <a:r>
              <a:rPr lang="en-US" dirty="0"/>
              <a:t>lymph </a:t>
            </a:r>
            <a:r>
              <a:rPr lang="en-US" dirty="0" smtClean="0"/>
              <a:t>drainage</a:t>
            </a:r>
          </a:p>
          <a:p>
            <a:r>
              <a:rPr lang="en-US" dirty="0"/>
              <a:t>A</a:t>
            </a:r>
            <a:r>
              <a:rPr lang="en-US" dirty="0" smtClean="0"/>
              <a:t>lteration in interstitial </a:t>
            </a:r>
            <a:r>
              <a:rPr lang="en-US" dirty="0"/>
              <a:t>fluid </a:t>
            </a:r>
            <a:r>
              <a:rPr lang="en-US" dirty="0" smtClean="0"/>
              <a:t>flow</a:t>
            </a:r>
          </a:p>
          <a:p>
            <a:r>
              <a:rPr lang="en-US" dirty="0"/>
              <a:t>A</a:t>
            </a:r>
            <a:r>
              <a:rPr lang="en-US" dirty="0" smtClean="0"/>
              <a:t>lteration </a:t>
            </a:r>
            <a:r>
              <a:rPr lang="en-US" dirty="0"/>
              <a:t>in </a:t>
            </a:r>
            <a:r>
              <a:rPr lang="en-US" dirty="0" smtClean="0"/>
              <a:t>capillary wall permeability- edema</a:t>
            </a:r>
            <a:r>
              <a:rPr lang="en-US" dirty="0"/>
              <a:t>,</a:t>
            </a:r>
          </a:p>
          <a:p>
            <a:r>
              <a:rPr lang="en-US" dirty="0"/>
              <a:t>I</a:t>
            </a:r>
            <a:r>
              <a:rPr lang="en-US" dirty="0" smtClean="0"/>
              <a:t>nflammatory </a:t>
            </a:r>
            <a:r>
              <a:rPr lang="en-US" dirty="0"/>
              <a:t>changes conducive to apoptosis</a:t>
            </a:r>
          </a:p>
        </p:txBody>
      </p:sp>
      <p:sp>
        <p:nvSpPr>
          <p:cNvPr id="4" name="TextBox 3"/>
          <p:cNvSpPr txBox="1"/>
          <p:nvPr/>
        </p:nvSpPr>
        <p:spPr>
          <a:xfrm>
            <a:off x="152400" y="6324600"/>
            <a:ext cx="2072362" cy="369332"/>
          </a:xfrm>
          <a:prstGeom prst="rect">
            <a:avLst/>
          </a:prstGeom>
          <a:noFill/>
        </p:spPr>
        <p:txBody>
          <a:bodyPr wrap="none" rtlCol="0">
            <a:spAutoFit/>
          </a:bodyPr>
          <a:lstStyle/>
          <a:p>
            <a:r>
              <a:rPr lang="en-US" dirty="0" smtClean="0">
                <a:solidFill>
                  <a:schemeClr val="tx1"/>
                </a:solidFill>
              </a:rPr>
              <a:t>Honaker et al., 2012</a:t>
            </a:r>
            <a:endParaRPr lang="en-US" dirty="0"/>
          </a:p>
        </p:txBody>
      </p:sp>
      <p:sp>
        <p:nvSpPr>
          <p:cNvPr id="2" name="Slide Number Placeholder 1"/>
          <p:cNvSpPr>
            <a:spLocks noGrp="1"/>
          </p:cNvSpPr>
          <p:nvPr>
            <p:ph type="sldNum" sz="quarter" idx="12"/>
          </p:nvPr>
        </p:nvSpPr>
        <p:spPr/>
        <p:txBody>
          <a:bodyPr/>
          <a:lstStyle/>
          <a:p>
            <a:fld id="{FD6D466F-E5D9-4B95-ADE5-B1E04EE10A85}" type="slidenum">
              <a:rPr lang="en-US" smtClean="0"/>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524000"/>
          </a:xfrm>
        </p:spPr>
        <p:txBody>
          <a:bodyPr>
            <a:normAutofit/>
          </a:bodyPr>
          <a:lstStyle/>
          <a:p>
            <a:r>
              <a:rPr lang="en-US" sz="3200" dirty="0" smtClean="0"/>
              <a:t>How to prevent further muscle or tissue damage as a result of the primary  injury ?</a:t>
            </a:r>
            <a:endParaRPr lang="en-US" sz="3200" dirty="0"/>
          </a:p>
        </p:txBody>
      </p:sp>
      <p:sp>
        <p:nvSpPr>
          <p:cNvPr id="3" name="Content Placeholder 2"/>
          <p:cNvSpPr>
            <a:spLocks noGrp="1"/>
          </p:cNvSpPr>
          <p:nvPr>
            <p:ph idx="1"/>
          </p:nvPr>
        </p:nvSpPr>
        <p:spPr>
          <a:xfrm>
            <a:off x="457200" y="1905000"/>
            <a:ext cx="8229600" cy="3048000"/>
          </a:xfrm>
        </p:spPr>
        <p:txBody>
          <a:bodyPr>
            <a:normAutofit fontScale="85000" lnSpcReduction="20000"/>
          </a:bodyPr>
          <a:lstStyle/>
          <a:p>
            <a:pPr marL="514350" indent="-514350">
              <a:buAutoNum type="arabicPeriod"/>
            </a:pPr>
            <a:r>
              <a:rPr lang="en-US" dirty="0" smtClean="0"/>
              <a:t>Prevent skin breakdown</a:t>
            </a:r>
          </a:p>
          <a:p>
            <a:pPr marL="514350" indent="-514350">
              <a:buAutoNum type="arabicPeriod"/>
            </a:pPr>
            <a:r>
              <a:rPr lang="en-US" dirty="0" smtClean="0"/>
              <a:t>Increase blood flow</a:t>
            </a:r>
          </a:p>
          <a:p>
            <a:pPr marL="514350" indent="-514350">
              <a:buAutoNum type="arabicPeriod"/>
            </a:pPr>
            <a:r>
              <a:rPr lang="en-US" dirty="0" smtClean="0"/>
              <a:t>Apply heat </a:t>
            </a:r>
          </a:p>
          <a:p>
            <a:pPr marL="514350" indent="-514350">
              <a:buAutoNum type="arabicPeriod"/>
            </a:pPr>
            <a:r>
              <a:rPr lang="en-US" dirty="0" smtClean="0"/>
              <a:t>Apply cold</a:t>
            </a:r>
          </a:p>
          <a:p>
            <a:pPr marL="514350" indent="-514350">
              <a:buAutoNum type="arabicPeriod"/>
            </a:pPr>
            <a:r>
              <a:rPr lang="en-US" dirty="0" smtClean="0"/>
              <a:t>Medications ?  Anti-inflammatory</a:t>
            </a:r>
          </a:p>
          <a:p>
            <a:pPr marL="514350" indent="-514350">
              <a:buNone/>
            </a:pPr>
            <a:r>
              <a:rPr lang="en-US" sz="2600" dirty="0" smtClean="0"/>
              <a:t>	(</a:t>
            </a:r>
            <a:r>
              <a:rPr lang="en-US" sz="2600" dirty="0" err="1" smtClean="0"/>
              <a:t>Nonsteroidal</a:t>
            </a:r>
            <a:r>
              <a:rPr lang="en-US" sz="2600" dirty="0" smtClean="0"/>
              <a:t> anti-inflammatory drugs, NSAIDs--- block prostaglandins production)</a:t>
            </a:r>
          </a:p>
          <a:p>
            <a:pPr marL="514350" indent="-514350">
              <a:buNone/>
            </a:pPr>
            <a:r>
              <a:rPr lang="en-US" sz="2600" dirty="0" smtClean="0"/>
              <a:t>	(Steroids such as </a:t>
            </a:r>
            <a:r>
              <a:rPr lang="en-US" sz="2600" dirty="0" err="1" smtClean="0"/>
              <a:t>glucocorticoids</a:t>
            </a:r>
            <a:r>
              <a:rPr lang="en-US" sz="2600" dirty="0" smtClean="0"/>
              <a:t>- reduces swelling) </a:t>
            </a:r>
          </a:p>
          <a:p>
            <a:pPr marL="514350" indent="-514350">
              <a:buNone/>
            </a:pPr>
            <a:endParaRPr lang="en-US" dirty="0" smtClean="0"/>
          </a:p>
        </p:txBody>
      </p:sp>
      <p:sp>
        <p:nvSpPr>
          <p:cNvPr id="5" name="TextBox 4"/>
          <p:cNvSpPr txBox="1"/>
          <p:nvPr/>
        </p:nvSpPr>
        <p:spPr>
          <a:xfrm>
            <a:off x="402888" y="4990558"/>
            <a:ext cx="8458200" cy="1200329"/>
          </a:xfrm>
          <a:prstGeom prst="rect">
            <a:avLst/>
          </a:prstGeom>
          <a:noFill/>
        </p:spPr>
        <p:txBody>
          <a:bodyPr wrap="square" rtlCol="0">
            <a:spAutoFit/>
          </a:bodyPr>
          <a:lstStyle/>
          <a:p>
            <a:r>
              <a:rPr lang="en-US" dirty="0" smtClean="0"/>
              <a:t>Current recommendations follow accepted standard of care for </a:t>
            </a:r>
            <a:r>
              <a:rPr lang="en-US" dirty="0" smtClean="0">
                <a:solidFill>
                  <a:srgbClr val="FF0000"/>
                </a:solidFill>
              </a:rPr>
              <a:t>treating pressure ulcers. </a:t>
            </a:r>
            <a:r>
              <a:rPr lang="en-US" dirty="0" smtClean="0"/>
              <a:t>These include </a:t>
            </a:r>
            <a:r>
              <a:rPr lang="en-US" b="1" dirty="0" smtClean="0"/>
              <a:t>repositioning schedules</a:t>
            </a:r>
            <a:r>
              <a:rPr lang="en-US" dirty="0" smtClean="0"/>
              <a:t>, </a:t>
            </a:r>
            <a:r>
              <a:rPr lang="en-US" b="1" dirty="0" smtClean="0"/>
              <a:t>support surfaces</a:t>
            </a:r>
            <a:r>
              <a:rPr lang="en-US" dirty="0" smtClean="0"/>
              <a:t>, </a:t>
            </a:r>
            <a:r>
              <a:rPr lang="en-US" b="1" dirty="0" smtClean="0"/>
              <a:t>topical dressing</a:t>
            </a:r>
            <a:r>
              <a:rPr lang="en-US" dirty="0" smtClean="0"/>
              <a:t> application, and </a:t>
            </a:r>
            <a:r>
              <a:rPr lang="en-US" b="1" dirty="0" smtClean="0"/>
              <a:t>nutritional support</a:t>
            </a:r>
            <a:r>
              <a:rPr lang="en-US" dirty="0" smtClean="0"/>
              <a:t>. </a:t>
            </a:r>
          </a:p>
          <a:p>
            <a:endParaRPr lang="en-US" dirty="0" smtClean="0"/>
          </a:p>
        </p:txBody>
      </p:sp>
      <p:sp>
        <p:nvSpPr>
          <p:cNvPr id="6" name="TextBox 5"/>
          <p:cNvSpPr txBox="1"/>
          <p:nvPr/>
        </p:nvSpPr>
        <p:spPr>
          <a:xfrm>
            <a:off x="3124200" y="6488668"/>
            <a:ext cx="2072362" cy="369332"/>
          </a:xfrm>
          <a:prstGeom prst="rect">
            <a:avLst/>
          </a:prstGeom>
          <a:noFill/>
        </p:spPr>
        <p:txBody>
          <a:bodyPr wrap="none" rtlCol="0">
            <a:spAutoFit/>
          </a:bodyPr>
          <a:lstStyle/>
          <a:p>
            <a:r>
              <a:rPr lang="en-US" dirty="0" smtClean="0">
                <a:solidFill>
                  <a:schemeClr val="tx1"/>
                </a:solidFill>
              </a:rPr>
              <a:t>Honaker et al., 2012</a:t>
            </a:r>
            <a:endParaRPr lang="en-US" dirty="0"/>
          </a:p>
        </p:txBody>
      </p:sp>
      <p:sp>
        <p:nvSpPr>
          <p:cNvPr id="4" name="Slide Number Placeholder 3"/>
          <p:cNvSpPr>
            <a:spLocks noGrp="1"/>
          </p:cNvSpPr>
          <p:nvPr>
            <p:ph type="sldNum" sz="quarter" idx="12"/>
          </p:nvPr>
        </p:nvSpPr>
        <p:spPr/>
        <p:txBody>
          <a:bodyPr/>
          <a:lstStyle/>
          <a:p>
            <a:fld id="{FD6D466F-E5D9-4B95-ADE5-B1E04EE10A85}" type="slidenum">
              <a:rPr lang="en-US" smtClean="0"/>
              <a:pPr/>
              <a:t>5</a:t>
            </a:fld>
            <a:endParaRPr lang="en-US"/>
          </a:p>
        </p:txBody>
      </p:sp>
      <p:sp>
        <p:nvSpPr>
          <p:cNvPr id="7" name="TextBox 6"/>
          <p:cNvSpPr txBox="1"/>
          <p:nvPr/>
        </p:nvSpPr>
        <p:spPr>
          <a:xfrm>
            <a:off x="402888" y="5965485"/>
            <a:ext cx="8011167" cy="646331"/>
          </a:xfrm>
          <a:prstGeom prst="rect">
            <a:avLst/>
          </a:prstGeom>
          <a:noFill/>
        </p:spPr>
        <p:txBody>
          <a:bodyPr wrap="none" rtlCol="0">
            <a:spAutoFit/>
          </a:bodyPr>
          <a:lstStyle/>
          <a:p>
            <a:r>
              <a:rPr lang="en-US" dirty="0"/>
              <a:t>At this time, there are </a:t>
            </a:r>
            <a:r>
              <a:rPr lang="en-US" b="1" dirty="0">
                <a:solidFill>
                  <a:srgbClr val="FF0000"/>
                </a:solidFill>
              </a:rPr>
              <a:t>no new treatment options</a:t>
            </a:r>
            <a:r>
              <a:rPr lang="en-US" dirty="0"/>
              <a:t> identified in the literature for DTI.</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130425"/>
            <a:ext cx="8382000" cy="1470025"/>
          </a:xfrm>
        </p:spPr>
        <p:txBody>
          <a:bodyPr>
            <a:normAutofit fontScale="90000"/>
          </a:bodyPr>
          <a:lstStyle/>
          <a:p>
            <a:r>
              <a:rPr lang="en-US" u="sng" dirty="0" smtClean="0"/>
              <a:t>Journal article</a:t>
            </a:r>
            <a:r>
              <a:rPr lang="en-US" dirty="0" smtClean="0"/>
              <a:t> </a:t>
            </a:r>
            <a:br>
              <a:rPr lang="en-US" dirty="0" smtClean="0"/>
            </a:br>
            <a:r>
              <a:rPr lang="en-US" dirty="0" smtClean="0"/>
              <a:t/>
            </a:r>
            <a:br>
              <a:rPr lang="en-US" dirty="0" smtClean="0"/>
            </a:br>
            <a:r>
              <a:rPr lang="en-US" dirty="0" smtClean="0"/>
              <a:t>Effects </a:t>
            </a:r>
            <a:r>
              <a:rPr lang="en-US" dirty="0"/>
              <a:t>of non contact</a:t>
            </a:r>
            <a:br>
              <a:rPr lang="en-US" dirty="0"/>
            </a:br>
            <a:r>
              <a:rPr lang="en-US" dirty="0"/>
              <a:t>low-frequency ultrasound</a:t>
            </a:r>
            <a:br>
              <a:rPr lang="en-US" dirty="0"/>
            </a:br>
            <a:r>
              <a:rPr lang="en-US" dirty="0"/>
              <a:t>on healing of suspected deep</a:t>
            </a:r>
            <a:br>
              <a:rPr lang="en-US" dirty="0"/>
            </a:br>
            <a:r>
              <a:rPr lang="en-US" dirty="0"/>
              <a:t>tissue injury: </a:t>
            </a:r>
            <a:r>
              <a:rPr lang="en-US" dirty="0" smtClean="0"/>
              <a:t>A </a:t>
            </a:r>
            <a:r>
              <a:rPr lang="en-US" dirty="0"/>
              <a:t>retrospective</a:t>
            </a:r>
            <a:br>
              <a:rPr lang="en-US" dirty="0"/>
            </a:br>
            <a:r>
              <a:rPr lang="en-US" dirty="0" smtClean="0"/>
              <a:t>analysis</a:t>
            </a:r>
            <a:br>
              <a:rPr lang="en-US" dirty="0" smtClean="0"/>
            </a:br>
            <a:r>
              <a:rPr lang="en-US" dirty="0"/>
              <a:t/>
            </a:r>
            <a:br>
              <a:rPr lang="en-US" dirty="0"/>
            </a:br>
            <a:endParaRPr lang="en-US" dirty="0"/>
          </a:p>
        </p:txBody>
      </p:sp>
      <p:sp>
        <p:nvSpPr>
          <p:cNvPr id="3" name="Subtitle 2"/>
          <p:cNvSpPr>
            <a:spLocks noGrp="1"/>
          </p:cNvSpPr>
          <p:nvPr>
            <p:ph type="subTitle" idx="1"/>
          </p:nvPr>
        </p:nvSpPr>
        <p:spPr>
          <a:xfrm>
            <a:off x="1219200" y="4572000"/>
            <a:ext cx="6400800" cy="1752600"/>
          </a:xfrm>
        </p:spPr>
        <p:txBody>
          <a:bodyPr>
            <a:normAutofit fontScale="70000" lnSpcReduction="20000"/>
          </a:bodyPr>
          <a:lstStyle/>
          <a:p>
            <a:r>
              <a:rPr lang="en-US" dirty="0" smtClean="0">
                <a:solidFill>
                  <a:schemeClr val="tx1"/>
                </a:solidFill>
              </a:rPr>
              <a:t>Jeremy S Honaker, Michael R </a:t>
            </a:r>
            <a:r>
              <a:rPr lang="en-US" dirty="0" err="1" smtClean="0">
                <a:solidFill>
                  <a:schemeClr val="tx1"/>
                </a:solidFill>
              </a:rPr>
              <a:t>Forston</a:t>
            </a:r>
            <a:r>
              <a:rPr lang="en-US" dirty="0" smtClean="0">
                <a:solidFill>
                  <a:schemeClr val="tx1"/>
                </a:solidFill>
              </a:rPr>
              <a:t>, Emily A Davis, Michelle M </a:t>
            </a:r>
            <a:r>
              <a:rPr lang="en-US" dirty="0" err="1" smtClean="0">
                <a:solidFill>
                  <a:schemeClr val="tx1"/>
                </a:solidFill>
              </a:rPr>
              <a:t>Wiesner</a:t>
            </a:r>
            <a:r>
              <a:rPr lang="en-US" dirty="0" smtClean="0">
                <a:solidFill>
                  <a:schemeClr val="tx1"/>
                </a:solidFill>
              </a:rPr>
              <a:t>, Jennifer A Morgan</a:t>
            </a:r>
          </a:p>
          <a:p>
            <a:r>
              <a:rPr lang="en-US" dirty="0">
                <a:solidFill>
                  <a:schemeClr val="tx1"/>
                </a:solidFill>
              </a:rPr>
              <a:t>Central </a:t>
            </a:r>
            <a:r>
              <a:rPr lang="en-US" dirty="0" smtClean="0">
                <a:solidFill>
                  <a:schemeClr val="tx1"/>
                </a:solidFill>
              </a:rPr>
              <a:t>Baptist, Hospital</a:t>
            </a:r>
            <a:r>
              <a:rPr lang="en-US" dirty="0">
                <a:solidFill>
                  <a:schemeClr val="tx1"/>
                </a:solidFill>
              </a:rPr>
              <a:t>, Lexington, </a:t>
            </a:r>
            <a:r>
              <a:rPr lang="en-US" dirty="0" smtClean="0">
                <a:solidFill>
                  <a:schemeClr val="tx1"/>
                </a:solidFill>
              </a:rPr>
              <a:t>KY</a:t>
            </a:r>
          </a:p>
          <a:p>
            <a:endParaRPr lang="en-US" dirty="0" smtClean="0">
              <a:solidFill>
                <a:schemeClr val="tx1"/>
              </a:solidFill>
            </a:endParaRPr>
          </a:p>
          <a:p>
            <a:r>
              <a:rPr lang="en-US" u="sng" dirty="0" smtClean="0">
                <a:solidFill>
                  <a:schemeClr val="tx1"/>
                </a:solidFill>
              </a:rPr>
              <a:t>International Wound Journal.   2012 Pre press</a:t>
            </a:r>
          </a:p>
          <a:p>
            <a:endParaRPr lang="en-US" dirty="0" smtClean="0">
              <a:solidFill>
                <a:schemeClr val="tx1"/>
              </a:solidFill>
            </a:endParaRPr>
          </a:p>
        </p:txBody>
      </p:sp>
      <p:sp>
        <p:nvSpPr>
          <p:cNvPr id="4" name="Slide Number Placeholder 3"/>
          <p:cNvSpPr>
            <a:spLocks noGrp="1"/>
          </p:cNvSpPr>
          <p:nvPr>
            <p:ph type="sldNum" sz="quarter" idx="12"/>
          </p:nvPr>
        </p:nvSpPr>
        <p:spPr/>
        <p:txBody>
          <a:bodyPr/>
          <a:lstStyle/>
          <a:p>
            <a:fld id="{FD6D466F-E5D9-4B95-ADE5-B1E04EE10A85}"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normAutofit fontScale="92500" lnSpcReduction="10000"/>
          </a:bodyPr>
          <a:lstStyle/>
          <a:p>
            <a:pPr>
              <a:buNone/>
            </a:pPr>
            <a:r>
              <a:rPr lang="en-US" dirty="0" smtClean="0"/>
              <a:t>To determine if ultrasound </a:t>
            </a:r>
            <a:r>
              <a:rPr lang="en-US" dirty="0"/>
              <a:t>therapy would be </a:t>
            </a:r>
            <a:r>
              <a:rPr lang="en-US" dirty="0" smtClean="0"/>
              <a:t>beneficial or </a:t>
            </a:r>
            <a:r>
              <a:rPr lang="en-US" dirty="0"/>
              <a:t>harmful</a:t>
            </a:r>
            <a:r>
              <a:rPr lang="en-US" dirty="0" smtClean="0"/>
              <a:t>.</a:t>
            </a:r>
          </a:p>
          <a:p>
            <a:pPr>
              <a:buNone/>
            </a:pPr>
            <a:endParaRPr lang="en-US" dirty="0" smtClean="0"/>
          </a:p>
          <a:p>
            <a:pPr>
              <a:buNone/>
            </a:pPr>
            <a:r>
              <a:rPr lang="en-US" b="1" u="sng" dirty="0" smtClean="0"/>
              <a:t>Ultrasound therapy:</a:t>
            </a:r>
          </a:p>
          <a:p>
            <a:pPr marL="0" indent="0">
              <a:buNone/>
            </a:pPr>
            <a:r>
              <a:rPr lang="en-US" dirty="0" smtClean="0"/>
              <a:t>Deliver ultrasound at </a:t>
            </a:r>
            <a:r>
              <a:rPr lang="en-US" dirty="0"/>
              <a:t>a low </a:t>
            </a:r>
            <a:r>
              <a:rPr lang="en-US" dirty="0" smtClean="0"/>
              <a:t>intensity and </a:t>
            </a:r>
            <a:r>
              <a:rPr lang="en-US" dirty="0"/>
              <a:t>a </a:t>
            </a:r>
            <a:r>
              <a:rPr lang="en-US" dirty="0" smtClean="0"/>
              <a:t>low frequency </a:t>
            </a:r>
            <a:r>
              <a:rPr lang="en-US" dirty="0"/>
              <a:t>of 40 kHz. </a:t>
            </a:r>
            <a:endParaRPr lang="en-US" dirty="0" smtClean="0"/>
          </a:p>
          <a:p>
            <a:pPr>
              <a:buNone/>
            </a:pPr>
            <a:r>
              <a:rPr lang="en-US" dirty="0"/>
              <a:t>Non contact </a:t>
            </a:r>
            <a:r>
              <a:rPr lang="en-US" dirty="0" smtClean="0"/>
              <a:t>low-frequency ultrasound </a:t>
            </a:r>
            <a:r>
              <a:rPr lang="en-US" dirty="0"/>
              <a:t>(</a:t>
            </a:r>
            <a:r>
              <a:rPr lang="en-US" dirty="0" smtClean="0"/>
              <a:t>NLFU)mist.</a:t>
            </a:r>
          </a:p>
          <a:p>
            <a:pPr>
              <a:buNone/>
            </a:pPr>
            <a:r>
              <a:rPr lang="en-US" dirty="0" smtClean="0"/>
              <a:t>		Non thermal effects for healing.</a:t>
            </a:r>
          </a:p>
          <a:p>
            <a:pPr>
              <a:buNone/>
            </a:pPr>
            <a:endParaRPr lang="en-US" dirty="0" smtClean="0"/>
          </a:p>
          <a:p>
            <a:pPr>
              <a:buNone/>
            </a:pPr>
            <a:r>
              <a:rPr lang="en-US" dirty="0" smtClean="0"/>
              <a:t> </a:t>
            </a:r>
            <a:r>
              <a:rPr lang="en-US" dirty="0"/>
              <a:t>The </a:t>
            </a:r>
            <a:r>
              <a:rPr lang="en-US" dirty="0" smtClean="0"/>
              <a:t>low-frequency ultrasound </a:t>
            </a:r>
            <a:r>
              <a:rPr lang="en-US" dirty="0"/>
              <a:t>wave </a:t>
            </a:r>
            <a:r>
              <a:rPr lang="en-US" dirty="0" smtClean="0"/>
              <a:t>penetrates deeper </a:t>
            </a:r>
            <a:r>
              <a:rPr lang="en-US" dirty="0"/>
              <a:t>tissues </a:t>
            </a:r>
            <a:r>
              <a:rPr lang="en-US" dirty="0" smtClean="0"/>
              <a:t>as compared to longer waves.</a:t>
            </a:r>
            <a:endParaRPr lang="en-US" dirty="0"/>
          </a:p>
        </p:txBody>
      </p:sp>
      <p:sp>
        <p:nvSpPr>
          <p:cNvPr id="2" name="Slide Number Placeholder 1"/>
          <p:cNvSpPr>
            <a:spLocks noGrp="1"/>
          </p:cNvSpPr>
          <p:nvPr>
            <p:ph type="sldNum" sz="quarter" idx="12"/>
          </p:nvPr>
        </p:nvSpPr>
        <p:spPr/>
        <p:txBody>
          <a:bodyPr/>
          <a:lstStyle/>
          <a:p>
            <a:fld id="{FD6D466F-E5D9-4B95-ADE5-B1E04EE10A85}"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http://www.misttherapy.com/wp-content/uploads/2010/02/breakdown_bacteria-300x159.gif"/>
          <p:cNvPicPr>
            <a:picLocks noChangeAspect="1" noChangeArrowheads="1"/>
          </p:cNvPicPr>
          <p:nvPr/>
        </p:nvPicPr>
        <p:blipFill>
          <a:blip r:embed="rId3" cstate="print"/>
          <a:srcRect/>
          <a:stretch>
            <a:fillRect/>
          </a:stretch>
        </p:blipFill>
        <p:spPr bwMode="auto">
          <a:xfrm>
            <a:off x="5635336" y="4267200"/>
            <a:ext cx="2857500" cy="1514475"/>
          </a:xfrm>
          <a:prstGeom prst="rect">
            <a:avLst/>
          </a:prstGeom>
          <a:noFill/>
        </p:spPr>
      </p:pic>
      <p:pic>
        <p:nvPicPr>
          <p:cNvPr id="10" name="RVCap[12].wmv">
            <a:hlinkClick r:id="" action="ppaction://media"/>
          </p:cNvPr>
          <p:cNvPicPr>
            <a:picLocks noRot="1" noChangeAspect="1"/>
          </p:cNvPicPr>
          <p:nvPr>
            <a:videoFile r:link="rId1"/>
          </p:nvPr>
        </p:nvPicPr>
        <p:blipFill>
          <a:blip r:embed="rId4" cstate="print"/>
          <a:stretch>
            <a:fillRect/>
          </a:stretch>
        </p:blipFill>
        <p:spPr>
          <a:xfrm>
            <a:off x="4416136" y="0"/>
            <a:ext cx="4727864" cy="3467100"/>
          </a:xfrm>
          <a:prstGeom prst="rect">
            <a:avLst/>
          </a:prstGeom>
        </p:spPr>
      </p:pic>
      <p:pic>
        <p:nvPicPr>
          <p:cNvPr id="1032" name="Picture 8" descr="http://misttherapy.com/wp-content/uploads/2010/02/Applicator.gif"/>
          <p:cNvPicPr>
            <a:picLocks noChangeAspect="1" noChangeArrowheads="1"/>
          </p:cNvPicPr>
          <p:nvPr/>
        </p:nvPicPr>
        <p:blipFill>
          <a:blip r:embed="rId5" cstate="print"/>
          <a:srcRect/>
          <a:stretch>
            <a:fillRect/>
          </a:stretch>
        </p:blipFill>
        <p:spPr bwMode="auto">
          <a:xfrm>
            <a:off x="0" y="381000"/>
            <a:ext cx="5141389" cy="4683700"/>
          </a:xfrm>
          <a:prstGeom prst="rect">
            <a:avLst/>
          </a:prstGeom>
          <a:noFill/>
        </p:spPr>
      </p:pic>
      <p:sp>
        <p:nvSpPr>
          <p:cNvPr id="2" name="Slide Number Placeholder 1"/>
          <p:cNvSpPr>
            <a:spLocks noGrp="1"/>
          </p:cNvSpPr>
          <p:nvPr>
            <p:ph type="sldNum" sz="quarter" idx="12"/>
          </p:nvPr>
        </p:nvSpPr>
        <p:spPr/>
        <p:txBody>
          <a:bodyPr/>
          <a:lstStyle/>
          <a:p>
            <a:fld id="{FD6D466F-E5D9-4B95-ADE5-B1E04EE10A85}" type="slidenum">
              <a:rPr lang="en-US" smtClean="0"/>
              <a:pPr/>
              <a:t>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p:cTn id="15" fill="hold" display="0">
                  <p:stCondLst>
                    <p:cond delay="indefinite"/>
                  </p:stCondLst>
                  <p:endCondLst>
                    <p:cond evt="onNext" delay="0">
                      <p:tgtEl>
                        <p:sldTgt/>
                      </p:tgtEl>
                    </p:cond>
                    <p:cond evt="onPrev" delay="0">
                      <p:tgtEl>
                        <p:sldTgt/>
                      </p:tgtEl>
                    </p:cond>
                  </p:endCondLst>
                </p:cTn>
                <p:tgtEl>
                  <p:spTgt spid="10"/>
                </p:tgtEl>
              </p:cMediaNode>
            </p:video>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4525963"/>
          </a:xfrm>
        </p:spPr>
        <p:txBody>
          <a:bodyPr/>
          <a:lstStyle/>
          <a:p>
            <a:pPr>
              <a:buNone/>
            </a:pPr>
            <a:r>
              <a:rPr lang="en-US" dirty="0"/>
              <a:t>For this study, </a:t>
            </a:r>
            <a:r>
              <a:rPr lang="en-US" dirty="0" smtClean="0"/>
              <a:t>three characteristics </a:t>
            </a:r>
            <a:r>
              <a:rPr lang="en-US" dirty="0"/>
              <a:t>of </a:t>
            </a:r>
            <a:r>
              <a:rPr lang="en-US" dirty="0" smtClean="0"/>
              <a:t>SDTI </a:t>
            </a:r>
            <a:r>
              <a:rPr lang="en-US" dirty="0"/>
              <a:t>were used to </a:t>
            </a:r>
            <a:r>
              <a:rPr lang="en-US" dirty="0" smtClean="0"/>
              <a:t>identify their </a:t>
            </a:r>
            <a:r>
              <a:rPr lang="en-US" dirty="0"/>
              <a:t>severity: TSA, skin integrity and </a:t>
            </a:r>
            <a:r>
              <a:rPr lang="en-US" dirty="0" smtClean="0"/>
              <a:t>wound </a:t>
            </a:r>
            <a:r>
              <a:rPr lang="en-US" dirty="0" err="1" smtClean="0"/>
              <a:t>colour</a:t>
            </a:r>
            <a:r>
              <a:rPr lang="en-US" dirty="0" smtClean="0"/>
              <a:t>/tissue </a:t>
            </a:r>
            <a:r>
              <a:rPr lang="en-US" dirty="0"/>
              <a:t>assessment.</a:t>
            </a:r>
          </a:p>
        </p:txBody>
      </p:sp>
      <p:pic>
        <p:nvPicPr>
          <p:cNvPr id="4" name="skin.avi">
            <a:hlinkClick r:id="" action="ppaction://media"/>
          </p:cNvPr>
          <p:cNvPicPr>
            <a:picLocks noRot="1" noChangeAspect="1"/>
          </p:cNvPicPr>
          <p:nvPr>
            <a:videoFile r:link="rId1"/>
          </p:nvPr>
        </p:nvPicPr>
        <p:blipFill>
          <a:blip r:embed="rId4" cstate="print"/>
          <a:stretch>
            <a:fillRect/>
          </a:stretch>
        </p:blipFill>
        <p:spPr>
          <a:xfrm>
            <a:off x="533400" y="2895600"/>
            <a:ext cx="8077200" cy="3572608"/>
          </a:xfrm>
          <a:prstGeom prst="rect">
            <a:avLst/>
          </a:prstGeom>
        </p:spPr>
      </p:pic>
      <p:sp>
        <p:nvSpPr>
          <p:cNvPr id="2" name="Slide Number Placeholder 1"/>
          <p:cNvSpPr>
            <a:spLocks noGrp="1"/>
          </p:cNvSpPr>
          <p:nvPr>
            <p:ph type="sldNum" sz="quarter" idx="12"/>
          </p:nvPr>
        </p:nvSpPr>
        <p:spPr/>
        <p:txBody>
          <a:bodyPr/>
          <a:lstStyle/>
          <a:p>
            <a:fld id="{FD6D466F-E5D9-4B95-ADE5-B1E04EE10A85}" type="slidenum">
              <a:rPr lang="en-US" smtClean="0"/>
              <a:pPr/>
              <a:t>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271</TotalTime>
  <Words>1227</Words>
  <Application>Microsoft Office PowerPoint</Application>
  <PresentationFormat>On-screen Show (4:3)</PresentationFormat>
  <Paragraphs>162</Paragraphs>
  <Slides>22</Slides>
  <Notes>7</Notes>
  <HiddenSlides>0</HiddenSlides>
  <MMClips>2</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Presentation on recent journal articles and related topics  on the effects of deep tissue injury (muscle) and healing processes.</vt:lpstr>
      <vt:lpstr>Slide 2</vt:lpstr>
      <vt:lpstr>Slide 3</vt:lpstr>
      <vt:lpstr>Slide 4</vt:lpstr>
      <vt:lpstr>How to prevent further muscle or tissue damage as a result of the primary  injury ?</vt:lpstr>
      <vt:lpstr>Journal article   Effects of non contact low-frequency ultrasound on healing of suspected deep tissue injury: A retrospective analysis  </vt:lpstr>
      <vt:lpstr>Slide 7</vt:lpstr>
      <vt:lpstr>Slide 8</vt:lpstr>
      <vt:lpstr>Slide 9</vt:lpstr>
      <vt:lpstr>Take home points:</vt:lpstr>
      <vt:lpstr>Mechanisms ?</vt:lpstr>
      <vt:lpstr>What next ?</vt:lpstr>
      <vt:lpstr>Slide 13</vt:lpstr>
      <vt:lpstr>K+ idea</vt:lpstr>
      <vt:lpstr>Slide 15</vt:lpstr>
      <vt:lpstr>Slide 16</vt:lpstr>
      <vt:lpstr>Slide 17</vt:lpstr>
      <vt:lpstr>Take home from this study</vt:lpstr>
      <vt:lpstr>Solis, et al., Effects of intermittent electrical stimulation on superficial pressure, tissue oxygenation, and discomfort levels for the prevention of deep tissue injury. Ann Biomed Eng. (2012) 39(2):649-63. </vt:lpstr>
      <vt:lpstr>Slide 20</vt:lpstr>
      <vt:lpstr>Take home from this study</vt:lpstr>
      <vt:lpstr>In my view:</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Journal article presentation and related topics</dc:title>
  <dc:creator> </dc:creator>
  <cp:lastModifiedBy> </cp:lastModifiedBy>
  <cp:revision>42</cp:revision>
  <dcterms:created xsi:type="dcterms:W3CDTF">2012-08-19T18:41:45Z</dcterms:created>
  <dcterms:modified xsi:type="dcterms:W3CDTF">2012-08-26T18:11:54Z</dcterms:modified>
</cp:coreProperties>
</file>